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56" r:id="rId2"/>
    <p:sldId id="302" r:id="rId3"/>
    <p:sldId id="399" r:id="rId4"/>
    <p:sldId id="307" r:id="rId5"/>
    <p:sldId id="288" r:id="rId6"/>
    <p:sldId id="301" r:id="rId7"/>
    <p:sldId id="304" r:id="rId8"/>
    <p:sldId id="315" r:id="rId9"/>
    <p:sldId id="294" r:id="rId10"/>
    <p:sldId id="347" r:id="rId11"/>
    <p:sldId id="390" r:id="rId12"/>
    <p:sldId id="351" r:id="rId13"/>
    <p:sldId id="394" r:id="rId14"/>
    <p:sldId id="348" r:id="rId15"/>
    <p:sldId id="384" r:id="rId16"/>
    <p:sldId id="349" r:id="rId17"/>
    <p:sldId id="387" r:id="rId18"/>
    <p:sldId id="385" r:id="rId19"/>
    <p:sldId id="361" r:id="rId20"/>
    <p:sldId id="367" r:id="rId21"/>
    <p:sldId id="350" r:id="rId22"/>
    <p:sldId id="345" r:id="rId23"/>
    <p:sldId id="313" r:id="rId24"/>
    <p:sldId id="265" r:id="rId25"/>
    <p:sldId id="266" r:id="rId26"/>
    <p:sldId id="396" r:id="rId27"/>
    <p:sldId id="397" r:id="rId28"/>
    <p:sldId id="398" r:id="rId29"/>
    <p:sldId id="391" r:id="rId30"/>
    <p:sldId id="366" r:id="rId31"/>
    <p:sldId id="261" r:id="rId32"/>
    <p:sldId id="375" r:id="rId33"/>
    <p:sldId id="336" r:id="rId34"/>
    <p:sldId id="337" r:id="rId35"/>
    <p:sldId id="363" r:id="rId36"/>
    <p:sldId id="353" r:id="rId37"/>
    <p:sldId id="344" r:id="rId38"/>
    <p:sldId id="316" r:id="rId39"/>
    <p:sldId id="296" r:id="rId40"/>
    <p:sldId id="262" r:id="rId41"/>
    <p:sldId id="271" r:id="rId42"/>
    <p:sldId id="388" r:id="rId43"/>
    <p:sldId id="372" r:id="rId44"/>
    <p:sldId id="376" r:id="rId45"/>
    <p:sldId id="378" r:id="rId46"/>
    <p:sldId id="381" r:id="rId47"/>
    <p:sldId id="386" r:id="rId48"/>
    <p:sldId id="383" r:id="rId49"/>
    <p:sldId id="382" r:id="rId50"/>
    <p:sldId id="370" r:id="rId51"/>
    <p:sldId id="341" r:id="rId52"/>
    <p:sldId id="339" r:id="rId53"/>
    <p:sldId id="340" r:id="rId54"/>
    <p:sldId id="335" r:id="rId55"/>
    <p:sldId id="312" r:id="rId56"/>
    <p:sldId id="274" r:id="rId57"/>
    <p:sldId id="277" r:id="rId58"/>
    <p:sldId id="392" r:id="rId59"/>
    <p:sldId id="319" r:id="rId60"/>
    <p:sldId id="393" r:id="rId61"/>
    <p:sldId id="346" r:id="rId62"/>
    <p:sldId id="320" r:id="rId63"/>
    <p:sldId id="321" r:id="rId64"/>
    <p:sldId id="323" r:id="rId65"/>
    <p:sldId id="331" r:id="rId66"/>
    <p:sldId id="332" r:id="rId67"/>
    <p:sldId id="333" r:id="rId68"/>
    <p:sldId id="322" r:id="rId69"/>
    <p:sldId id="324" r:id="rId70"/>
    <p:sldId id="329" r:id="rId71"/>
    <p:sldId id="328" r:id="rId72"/>
    <p:sldId id="330" r:id="rId73"/>
    <p:sldId id="389" r:id="rId74"/>
    <p:sldId id="287" r:id="rId75"/>
  </p:sldIdLst>
  <p:sldSz cx="9144000" cy="6858000" type="screen4x3"/>
  <p:notesSz cx="10234613" cy="710406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C2020"/>
    <a:srgbClr val="FEE3D2"/>
    <a:srgbClr val="A8222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8846" autoAdjust="0"/>
  </p:normalViewPr>
  <p:slideViewPr>
    <p:cSldViewPr>
      <p:cViewPr>
        <p:scale>
          <a:sx n="100" d="100"/>
          <a:sy n="100" d="100"/>
        </p:scale>
        <p:origin x="-2124" y="-414"/>
      </p:cViewPr>
      <p:guideLst>
        <p:guide orient="horz" pos="2638"/>
        <p:guide orient="horz" pos="760"/>
        <p:guide pos="24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3732"/>
    </p:cViewPr>
  </p:sorterViewPr>
  <p:notesViewPr>
    <p:cSldViewPr>
      <p:cViewPr varScale="1">
        <p:scale>
          <a:sx n="113" d="100"/>
          <a:sy n="113" d="100"/>
        </p:scale>
        <p:origin x="-2088" y="-108"/>
      </p:cViewPr>
      <p:guideLst>
        <p:guide orient="horz" pos="2237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618" cy="3548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797708" y="1"/>
            <a:ext cx="4434617" cy="3548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EB184-2EF1-48A8-ACA5-229A76240FC4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6748144"/>
            <a:ext cx="4434618" cy="3548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797708" y="6748144"/>
            <a:ext cx="4434617" cy="3548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BD8CF-6F13-4A50-B50B-EDFB552CD7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5621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435304" cy="35481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797022" y="2"/>
            <a:ext cx="4435304" cy="35481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27FB7C08-C2D7-4A2E-BE8A-DED1FE376CAF}" type="datetimeFigureOut">
              <a:rPr lang="ko-KR" altLang="en-US" smtClean="0"/>
              <a:pPr/>
              <a:t>2018-11-27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3400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3006" y="3374072"/>
            <a:ext cx="8188606" cy="3196663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6748145"/>
            <a:ext cx="4435304" cy="35481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797022" y="6748145"/>
            <a:ext cx="4435304" cy="35481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F947238F-6918-4BD4-9D42-3A686A0833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601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7238F-6918-4BD4-9D42-3A686A08339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846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666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453336"/>
            <a:ext cx="1008112" cy="14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91140"/>
            <a:ext cx="635549" cy="11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mayzen@mayzen.com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56992"/>
            <a:ext cx="1828031" cy="181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517232"/>
            <a:ext cx="3704109" cy="45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19" y="1476726"/>
            <a:ext cx="2870249" cy="80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5852" y="1643050"/>
            <a:ext cx="7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50" dirty="0" smtClean="0">
                <a:latin typeface="Verdana" pitchFamily="34" charset="0"/>
              </a:rPr>
              <a:t>Clients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12140" y="2287505"/>
            <a:ext cx="11716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800" b="1" dirty="0" err="1" smtClean="0">
                <a:latin typeface="+mn-ea"/>
              </a:rPr>
              <a:t>ㆍ</a:t>
            </a:r>
            <a:r>
              <a:rPr lang="ko-KR" altLang="en-US" sz="800" b="1" dirty="0" smtClean="0">
                <a:latin typeface="+mn-ea"/>
              </a:rPr>
              <a:t> </a:t>
            </a:r>
            <a:r>
              <a:rPr lang="en-US" altLang="ko-KR" sz="800" b="1" dirty="0" smtClean="0">
                <a:latin typeface="+mn-ea"/>
              </a:rPr>
              <a:t>SK </a:t>
            </a:r>
            <a:r>
              <a:rPr lang="en-US" altLang="ko-KR" sz="800" b="1" dirty="0">
                <a:latin typeface="+mn-ea"/>
              </a:rPr>
              <a:t>C&amp;C</a:t>
            </a: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대우정보통신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농협정보시스템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한화 </a:t>
            </a:r>
            <a:r>
              <a:rPr lang="en-US" altLang="ko-KR" sz="800" b="1" dirty="0" smtClean="0">
                <a:latin typeface="+mn-ea"/>
              </a:rPr>
              <a:t>S&amp;C</a:t>
            </a:r>
            <a:br>
              <a:rPr lang="en-US" altLang="ko-KR" sz="800" b="1" dirty="0" smtClean="0">
                <a:latin typeface="+mn-ea"/>
              </a:rPr>
            </a:br>
            <a:r>
              <a:rPr lang="ko-KR" altLang="en-US" sz="800" b="1" dirty="0" err="1" smtClean="0">
                <a:latin typeface="+mn-ea"/>
              </a:rPr>
              <a:t>ㆍ</a:t>
            </a:r>
            <a:r>
              <a:rPr lang="ko-KR" altLang="en-US" sz="800" b="1" dirty="0" smtClean="0">
                <a:latin typeface="+mn-ea"/>
              </a:rPr>
              <a:t> </a:t>
            </a:r>
            <a:r>
              <a:rPr lang="en-US" altLang="ko-KR" sz="800" b="1" dirty="0" smtClean="0">
                <a:latin typeface="+mn-ea"/>
              </a:rPr>
              <a:t>LG </a:t>
            </a:r>
            <a:r>
              <a:rPr lang="en-US" altLang="ko-KR" sz="800" b="1" dirty="0" err="1" smtClean="0">
                <a:latin typeface="+mn-ea"/>
              </a:rPr>
              <a:t>nsys</a:t>
            </a:r>
            <a:endParaRPr lang="en-US" altLang="ko-KR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삼성카드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동부화재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err="1" smtClean="0">
                <a:latin typeface="+mn-ea"/>
              </a:rPr>
              <a:t>신한캐피탈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err="1" smtClean="0">
                <a:latin typeface="+mn-ea"/>
              </a:rPr>
              <a:t>롯데손해보험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현대라이프</a:t>
            </a:r>
            <a:endParaRPr lang="en-US" altLang="ko-KR" sz="800" b="1" dirty="0" smtClean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err="1" smtClean="0">
                <a:latin typeface="+mn-ea"/>
              </a:rPr>
              <a:t>삼양데이타시스템</a:t>
            </a:r>
            <a:endParaRPr lang="ko-KR" altLang="en-US" sz="800" dirty="0">
              <a:latin typeface="+mn-ea"/>
            </a:endParaRPr>
          </a:p>
          <a:p>
            <a:pPr>
              <a:lnSpc>
                <a:spcPct val="200000"/>
              </a:lnSpc>
            </a:pPr>
            <a:endParaRPr lang="ko-KR" altLang="en-US" sz="800" dirty="0"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53245" y="2276872"/>
            <a:ext cx="13662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농수산물유통공사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한국공항공사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삼성투자증권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우리투자증권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err="1" smtClean="0">
                <a:latin typeface="+mn-ea"/>
              </a:rPr>
              <a:t>신한데이타시스템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err="1" smtClean="0">
                <a:latin typeface="+mn-ea"/>
              </a:rPr>
              <a:t>농림식품부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대외경제정책연구원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한국무역협회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err="1" smtClean="0">
                <a:latin typeface="+mn-ea"/>
              </a:rPr>
              <a:t>강원랜드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err="1" smtClean="0">
                <a:latin typeface="+mn-ea"/>
              </a:rPr>
              <a:t>하이원리조트</a:t>
            </a:r>
            <a:endParaRPr lang="ko-KR" altLang="en-US" sz="800" dirty="0"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9008" y="2276872"/>
            <a:ext cx="14891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명지대학교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현대홈쇼핑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en-US" altLang="ko-KR" sz="800" b="1" dirty="0" smtClean="0">
                <a:latin typeface="+mn-ea"/>
              </a:rPr>
              <a:t>BC</a:t>
            </a:r>
            <a:r>
              <a:rPr lang="ko-KR" altLang="en-US" sz="800" b="1" dirty="0" smtClean="0">
                <a:latin typeface="+mn-ea"/>
              </a:rPr>
              <a:t>카드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한국교육과정평가원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서울특별시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서울특별시교육청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서울특별시도시철도공사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식품의약품안전청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서대문구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선박검사기술협회</a:t>
            </a:r>
            <a:endParaRPr lang="ko-KR" altLang="en-US" sz="800" b="1" dirty="0">
              <a:latin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7524" y="2276872"/>
            <a:ext cx="15028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수협중앙회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err="1" smtClean="0">
                <a:latin typeface="+mn-ea"/>
              </a:rPr>
              <a:t>한국문화예술위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 원회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err="1" smtClean="0">
                <a:latin typeface="+mn-ea"/>
              </a:rPr>
              <a:t>네이트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낙농진흥회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부천시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송파구청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안산시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한국농어촌공사</a:t>
            </a:r>
            <a:endParaRPr lang="ko-KR" altLang="en-US" sz="8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800" b="1" dirty="0" err="1">
                <a:latin typeface="+mn-ea"/>
              </a:rPr>
              <a:t>ㆍ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800" b="1" dirty="0" smtClean="0">
                <a:latin typeface="+mn-ea"/>
              </a:rPr>
              <a:t>한국방송작가협회</a:t>
            </a:r>
            <a:endParaRPr lang="ko-KR" altLang="en-US" sz="8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94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5852" y="1581061"/>
            <a:ext cx="7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50" dirty="0" smtClean="0">
                <a:latin typeface="Verdana" pitchFamily="34" charset="0"/>
              </a:rPr>
              <a:t>Finance, Banking</a:t>
            </a:r>
          </a:p>
        </p:txBody>
      </p:sp>
    </p:spTree>
    <p:extLst>
      <p:ext uri="{BB962C8B-B14F-4D97-AF65-F5344CB8AC3E}">
        <p14:creationId xmlns:p14="http://schemas.microsoft.com/office/powerpoint/2010/main" val="34194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6712"/>
            <a:ext cx="3065816" cy="534436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나라사랑카드 시스템 개편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8118" y="2664495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33310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latin typeface="Verdana" pitchFamily="34" charset="0"/>
              </a:rPr>
              <a:t>더케이손해보험</a:t>
            </a:r>
            <a:endParaRPr lang="en-US" altLang="ko-KR" sz="1600" b="1" dirty="0" smtClean="0">
              <a:latin typeface="Verdana" pitchFamily="34" charset="0"/>
            </a:endParaRPr>
          </a:p>
          <a:p>
            <a:endParaRPr lang="en-US" altLang="ko-KR" sz="1600" b="1" dirty="0" smtClean="0">
              <a:latin typeface="Verdana" pitchFamily="34" charset="0"/>
            </a:endParaRPr>
          </a:p>
          <a:p>
            <a:r>
              <a:rPr lang="ko-KR" altLang="en-US" sz="1600" b="1" dirty="0" err="1" smtClean="0">
                <a:latin typeface="Verdana" pitchFamily="34" charset="0"/>
              </a:rPr>
              <a:t>원데이</a:t>
            </a:r>
            <a:endParaRPr lang="en-US" altLang="ko-KR" sz="1600" b="1" dirty="0" smtClean="0">
              <a:latin typeface="Verdana" pitchFamily="34" charset="0"/>
            </a:endParaRPr>
          </a:p>
          <a:p>
            <a:r>
              <a:rPr lang="ko-KR" altLang="en-US" sz="1600" b="1" dirty="0" err="1" smtClean="0">
                <a:latin typeface="Verdana" pitchFamily="34" charset="0"/>
              </a:rPr>
              <a:t>모바일</a:t>
            </a:r>
            <a:r>
              <a:rPr lang="ko-KR" altLang="en-US" sz="1600" b="1" dirty="0" smtClean="0">
                <a:latin typeface="Verdana" pitchFamily="34" charset="0"/>
              </a:rPr>
              <a:t> </a:t>
            </a:r>
            <a:r>
              <a:rPr lang="ko-KR" altLang="en-US" sz="1600" b="1" dirty="0" err="1" smtClean="0">
                <a:latin typeface="Verdana" pitchFamily="34" charset="0"/>
              </a:rPr>
              <a:t>앱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952527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812" y="1306469"/>
            <a:ext cx="52387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0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6812" t="29133" r="24601" b="19767"/>
          <a:stretch>
            <a:fillRect/>
          </a:stretch>
        </p:blipFill>
        <p:spPr bwMode="auto">
          <a:xfrm>
            <a:off x="5642430" y="1594892"/>
            <a:ext cx="2519294" cy="187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1538" y="1857364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latin typeface="Verdana" pitchFamily="34" charset="0"/>
              </a:rPr>
              <a:t>롯데손해보험</a:t>
            </a:r>
            <a:endParaRPr lang="en-US" altLang="ko-KR" sz="1600" b="1" dirty="0" smtClean="0">
              <a:latin typeface="Verdana" pitchFamily="34" charset="0"/>
            </a:endParaRPr>
          </a:p>
          <a:p>
            <a:endParaRPr lang="en-US" altLang="ko-KR" sz="1600" b="1" dirty="0" smtClean="0">
              <a:latin typeface="Verdana" pitchFamily="34" charset="0"/>
            </a:endParaRPr>
          </a:p>
          <a:p>
            <a:r>
              <a:rPr lang="en-US" altLang="ko-KR" sz="1600" b="1" dirty="0" smtClean="0">
                <a:latin typeface="Verdana" pitchFamily="34" charset="0"/>
              </a:rPr>
              <a:t>CM project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8118" y="2664495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2050" name="Picture 2" descr="D:\경영지원\경영지원_13년\회사소개서_2013년\포트폴리오\롯데손보 -main_a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643050"/>
            <a:ext cx="2512180" cy="28660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96" y="4568543"/>
            <a:ext cx="934591" cy="529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l="34650" t="39899" r="21251" b="20901"/>
          <a:stretch>
            <a:fillRect/>
          </a:stretch>
        </p:blipFill>
        <p:spPr bwMode="auto">
          <a:xfrm>
            <a:off x="5642430" y="3645024"/>
            <a:ext cx="2808312" cy="14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856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동부화재</a:t>
            </a:r>
            <a:endParaRPr lang="ko-KR" altLang="en-US" sz="160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437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7"/>
            <a:ext cx="4505536" cy="428927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96" y="4568543"/>
            <a:ext cx="934591" cy="5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latin typeface="Verdana" pitchFamily="34" charset="0"/>
              </a:rPr>
              <a:t>신한캐피탈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437" y="2214554"/>
            <a:ext cx="3071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026" name="Picture 2" descr="C:\Users\scbon\Desktop\사본 -main_140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5779568" cy="4001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>
                <a:latin typeface="Verdana" pitchFamily="34" charset="0"/>
              </a:rPr>
              <a:t>현대캐피탈</a:t>
            </a:r>
            <a:r>
              <a:rPr lang="ko-KR" altLang="en-US" sz="1600" b="1" dirty="0">
                <a:latin typeface="Verdana" pitchFamily="34" charset="0"/>
              </a:rPr>
              <a:t> </a:t>
            </a:r>
            <a:r>
              <a:rPr lang="en-US" altLang="ko-KR" sz="1600" b="1" dirty="0" smtClean="0">
                <a:latin typeface="Verdana" pitchFamily="34" charset="0"/>
              </a:rPr>
              <a:t/>
            </a:r>
            <a:br>
              <a:rPr lang="en-US" altLang="ko-KR" sz="1600" b="1" dirty="0" smtClean="0">
                <a:latin typeface="Verdana" pitchFamily="34" charset="0"/>
              </a:rPr>
            </a:br>
            <a:r>
              <a:rPr lang="ko-KR" altLang="en-US" sz="1600" b="1" dirty="0" smtClean="0">
                <a:latin typeface="Verdana" pitchFamily="34" charset="0"/>
              </a:rPr>
              <a:t>스마트</a:t>
            </a:r>
            <a:r>
              <a:rPr lang="en-US" altLang="ko-KR" sz="1600" b="1" dirty="0" smtClean="0">
                <a:latin typeface="Verdana" pitchFamily="34" charset="0"/>
              </a:rPr>
              <a:t> auto</a:t>
            </a:r>
            <a:br>
              <a:rPr lang="en-US" altLang="ko-KR" sz="1600" b="1" dirty="0" smtClean="0">
                <a:latin typeface="Verdana" pitchFamily="34" charset="0"/>
              </a:rPr>
            </a:br>
            <a:r>
              <a:rPr lang="ko-KR" altLang="en-US" sz="1600" b="1" dirty="0" smtClean="0">
                <a:latin typeface="Verdana" pitchFamily="34" charset="0"/>
              </a:rPr>
              <a:t>비즈니스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708920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</a:t>
            </a:r>
            <a:endParaRPr kumimoji="1" lang="en-US" sz="10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26760"/>
            <a:ext cx="5601732" cy="37344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3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현대카드</a:t>
            </a:r>
            <a:endParaRPr lang="en-US" altLang="ko-KR" sz="1600" b="1" dirty="0" smtClean="0">
              <a:latin typeface="Verdana" pitchFamily="34" charset="0"/>
            </a:endParaRPr>
          </a:p>
          <a:p>
            <a:r>
              <a:rPr lang="en-US" altLang="ko-KR" sz="1600" b="1" dirty="0" smtClean="0">
                <a:latin typeface="Verdana" pitchFamily="34" charset="0"/>
              </a:rPr>
              <a:t>CP</a:t>
            </a:r>
            <a:r>
              <a:rPr lang="ko-KR" altLang="en-US" sz="1600" b="1" dirty="0" err="1" smtClean="0">
                <a:latin typeface="Verdana" pitchFamily="34" charset="0"/>
              </a:rPr>
              <a:t>모바일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4421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26760"/>
            <a:ext cx="5601733" cy="37344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62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latin typeface="Verdana" pitchFamily="34" charset="0"/>
              </a:rPr>
              <a:t>현대하이라이프</a:t>
            </a:r>
            <a:endParaRPr lang="en-US" altLang="ko-KR" sz="1600" b="1" dirty="0" smtClean="0">
              <a:latin typeface="Verdana" pitchFamily="34" charset="0"/>
            </a:endParaRPr>
          </a:p>
          <a:p>
            <a:r>
              <a:rPr lang="ko-KR" altLang="en-US" sz="1600" b="1" dirty="0" smtClean="0">
                <a:latin typeface="Verdana" pitchFamily="34" charset="0"/>
              </a:rPr>
              <a:t>손해사정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492896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웹진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제작 및 유지보수</a:t>
            </a:r>
            <a:endParaRPr kumimoji="1" lang="en-US" sz="10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88840"/>
            <a:ext cx="5601734" cy="4001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8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285852" y="1566808"/>
            <a:ext cx="75346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ko-KR" sz="1100" dirty="0" smtClean="0"/>
              <a:t>MAYZEN</a:t>
            </a:r>
            <a:r>
              <a:rPr lang="ko-KR" altLang="en-US" sz="1100" dirty="0" smtClean="0"/>
              <a:t>은 </a:t>
            </a:r>
            <a:r>
              <a:rPr lang="en-US" altLang="ko-KR" sz="1100" dirty="0" smtClean="0"/>
              <a:t>2002</a:t>
            </a:r>
            <a:r>
              <a:rPr lang="ko-KR" altLang="en-US" sz="1100" dirty="0" smtClean="0"/>
              <a:t>년 설립 후 </a:t>
            </a:r>
            <a:r>
              <a:rPr lang="en-US" altLang="ko-KR" sz="1100" dirty="0" smtClean="0"/>
              <a:t>IT</a:t>
            </a:r>
            <a:r>
              <a:rPr lang="ko-KR" altLang="en-US" sz="1100" dirty="0" smtClean="0"/>
              <a:t>분야에서 다년간의 경험과 노하우를 축적하였으며 끊임없는 노력과 기술력으로 고객사의 성공적인 </a:t>
            </a:r>
            <a:r>
              <a:rPr lang="en-US" altLang="ko-KR" sz="1100" dirty="0" smtClean="0"/>
              <a:t>e-biz</a:t>
            </a:r>
            <a:r>
              <a:rPr lang="ko-KR" altLang="en-US" sz="1100" dirty="0" smtClean="0"/>
              <a:t>방향을 제시하였습니다</a:t>
            </a:r>
            <a:r>
              <a:rPr lang="en-US" altLang="ko-KR" sz="1100" dirty="0" smtClean="0"/>
              <a:t>. </a:t>
            </a:r>
            <a:r>
              <a:rPr lang="ko-KR" altLang="en-US" sz="1100" dirty="0" smtClean="0"/>
              <a:t>또한 </a:t>
            </a:r>
            <a:r>
              <a:rPr lang="en-US" altLang="ko-KR" sz="1100" dirty="0" smtClean="0"/>
              <a:t>UX</a:t>
            </a:r>
            <a:r>
              <a:rPr lang="ko-KR" altLang="en-US" sz="1100" dirty="0" smtClean="0"/>
              <a:t>전략 컨설팅에서부터 분석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설계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구축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사업완료 후 운영에 따른 </a:t>
            </a:r>
            <a:endParaRPr lang="en-US" altLang="ko-KR" sz="1100" dirty="0" smtClean="0"/>
          </a:p>
          <a:p>
            <a:pPr algn="dist">
              <a:lnSpc>
                <a:spcPct val="150000"/>
              </a:lnSpc>
            </a:pPr>
            <a:r>
              <a:rPr lang="ko-KR" altLang="en-US" sz="1100" dirty="0" smtClean="0"/>
              <a:t>마케팅 </a:t>
            </a:r>
            <a:r>
              <a:rPr lang="ko-KR" altLang="en-US" sz="1100" dirty="0" smtClean="0"/>
              <a:t>전략까지</a:t>
            </a:r>
            <a:r>
              <a:rPr lang="en-US" altLang="ko-KR" sz="1100" dirty="0" smtClean="0"/>
              <a:t>,</a:t>
            </a:r>
            <a:r>
              <a:rPr lang="ko-KR" altLang="en-US" sz="1100" dirty="0" smtClean="0"/>
              <a:t> </a:t>
            </a:r>
            <a:r>
              <a:rPr lang="en-US" altLang="ko-KR" sz="1100" dirty="0" smtClean="0"/>
              <a:t>Smart e-business</a:t>
            </a:r>
            <a:r>
              <a:rPr lang="ko-KR" altLang="en-US" sz="1100" dirty="0" smtClean="0"/>
              <a:t>의 모든 온라인 서비스를 제공 할 수 있는 진정한 통합 디지털에이전시 입니다</a:t>
            </a:r>
            <a:r>
              <a:rPr lang="en-US" altLang="ko-KR" sz="1100" dirty="0" smtClean="0"/>
              <a:t>.</a:t>
            </a:r>
            <a:endParaRPr lang="ko-KR" altLang="en-US" sz="1100" dirty="0" smtClean="0"/>
          </a:p>
        </p:txBody>
      </p:sp>
      <p:grpSp>
        <p:nvGrpSpPr>
          <p:cNvPr id="2" name="그룹 16"/>
          <p:cNvGrpSpPr/>
          <p:nvPr/>
        </p:nvGrpSpPr>
        <p:grpSpPr>
          <a:xfrm>
            <a:off x="1331640" y="2911579"/>
            <a:ext cx="7128792" cy="3000822"/>
            <a:chOff x="1321664" y="3008247"/>
            <a:chExt cx="5050536" cy="1801115"/>
          </a:xfrm>
        </p:grpSpPr>
        <p:sp>
          <p:nvSpPr>
            <p:cNvPr id="15" name="TextBox 14"/>
            <p:cNvSpPr txBox="1"/>
            <p:nvPr/>
          </p:nvSpPr>
          <p:spPr>
            <a:xfrm>
              <a:off x="1321664" y="3008247"/>
              <a:ext cx="750005" cy="180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ko-KR" altLang="en-US" sz="1050" b="1" dirty="0" smtClean="0">
                  <a:latin typeface="+mn-ea"/>
                </a:rPr>
                <a:t>상호명</a:t>
              </a:r>
              <a:endParaRPr lang="en-US" altLang="ko-KR" sz="1050" b="1" dirty="0" smtClean="0">
                <a:latin typeface="+mn-ea"/>
              </a:endParaRPr>
            </a:p>
            <a:p>
              <a:pPr algn="dist"/>
              <a:endParaRPr lang="en-US" altLang="ko-KR" sz="1050" b="1" dirty="0" smtClean="0">
                <a:latin typeface="+mn-ea"/>
              </a:endParaRPr>
            </a:p>
            <a:p>
              <a:pPr algn="dist"/>
              <a:r>
                <a:rPr lang="ko-KR" altLang="en-US" sz="1050" b="1" dirty="0" smtClean="0">
                  <a:latin typeface="+mn-ea"/>
                </a:rPr>
                <a:t>대표이사</a:t>
              </a:r>
              <a:endParaRPr lang="en-US" altLang="ko-KR" sz="1050" b="1" dirty="0" smtClean="0">
                <a:latin typeface="+mn-ea"/>
              </a:endParaRPr>
            </a:p>
            <a:p>
              <a:pPr algn="dist"/>
              <a:endParaRPr lang="en-US" altLang="ko-KR" sz="1050" b="1" dirty="0" smtClean="0">
                <a:latin typeface="+mn-ea"/>
              </a:endParaRPr>
            </a:p>
            <a:p>
              <a:pPr algn="dist"/>
              <a:r>
                <a:rPr lang="ko-KR" altLang="en-US" sz="1050" b="1" dirty="0" smtClean="0">
                  <a:latin typeface="+mn-ea"/>
                </a:rPr>
                <a:t>설립일</a:t>
              </a:r>
              <a:endParaRPr lang="en-US" altLang="ko-KR" sz="1050" b="1" dirty="0" smtClean="0">
                <a:latin typeface="+mn-ea"/>
              </a:endParaRPr>
            </a:p>
            <a:p>
              <a:pPr algn="dist"/>
              <a:endParaRPr lang="en-US" altLang="ko-KR" sz="1050" b="1" dirty="0" smtClean="0">
                <a:latin typeface="+mn-ea"/>
              </a:endParaRPr>
            </a:p>
            <a:p>
              <a:pPr algn="dist"/>
              <a:r>
                <a:rPr lang="ko-KR" altLang="en-US" sz="1050" b="1" dirty="0" smtClean="0">
                  <a:latin typeface="+mn-ea"/>
                </a:rPr>
                <a:t>사업분야</a:t>
              </a:r>
              <a:endParaRPr lang="en-US" altLang="ko-KR" sz="1050" b="1" dirty="0" smtClean="0">
                <a:latin typeface="+mn-ea"/>
              </a:endParaRPr>
            </a:p>
            <a:p>
              <a:pPr algn="dist"/>
              <a:endParaRPr lang="en-US" altLang="ko-KR" sz="1050" b="1" dirty="0">
                <a:latin typeface="+mn-ea"/>
              </a:endParaRPr>
            </a:p>
            <a:p>
              <a:pPr algn="dist"/>
              <a:endParaRPr lang="en-US" altLang="ko-KR" sz="1050" b="1" dirty="0" smtClean="0">
                <a:latin typeface="+mn-ea"/>
              </a:endParaRPr>
            </a:p>
            <a:p>
              <a:pPr algn="dist"/>
              <a:endParaRPr lang="en-US" altLang="ko-KR" sz="1050" b="1" dirty="0">
                <a:latin typeface="+mn-ea"/>
              </a:endParaRPr>
            </a:p>
            <a:p>
              <a:pPr algn="dist"/>
              <a:endParaRPr lang="en-US" altLang="ko-KR" sz="1050" b="1" dirty="0" smtClean="0">
                <a:latin typeface="+mn-ea"/>
              </a:endParaRPr>
            </a:p>
            <a:p>
              <a:pPr algn="dist"/>
              <a:endParaRPr lang="en-US" altLang="ko-KR" sz="1050" b="1" dirty="0">
                <a:latin typeface="+mn-ea"/>
              </a:endParaRPr>
            </a:p>
            <a:p>
              <a:pPr algn="dist"/>
              <a:endParaRPr lang="en-US" altLang="ko-KR" sz="1050" b="1" dirty="0" smtClean="0">
                <a:latin typeface="+mn-ea"/>
              </a:endParaRPr>
            </a:p>
            <a:p>
              <a:pPr algn="dist"/>
              <a:r>
                <a:rPr lang="ko-KR" altLang="en-US" sz="1050" b="1" dirty="0" smtClean="0">
                  <a:latin typeface="+mn-ea"/>
                </a:rPr>
                <a:t>인 허 가</a:t>
              </a:r>
              <a:endParaRPr lang="en-US" altLang="ko-KR" sz="1050" b="1" dirty="0" smtClean="0">
                <a:latin typeface="+mn-ea"/>
              </a:endParaRPr>
            </a:p>
            <a:p>
              <a:pPr algn="dist"/>
              <a:endParaRPr lang="en-US" altLang="ko-KR" sz="1050" b="1" dirty="0" smtClean="0">
                <a:latin typeface="+mn-ea"/>
              </a:endParaRPr>
            </a:p>
            <a:p>
              <a:pPr algn="dist"/>
              <a:r>
                <a:rPr lang="ko-KR" altLang="en-US" sz="1050" b="1" dirty="0" smtClean="0">
                  <a:latin typeface="+mn-ea"/>
                </a:rPr>
                <a:t>주소</a:t>
              </a:r>
              <a:endParaRPr lang="en-US" altLang="ko-KR" sz="1050" b="1" dirty="0" smtClean="0">
                <a:latin typeface="+mn-ea"/>
              </a:endParaRPr>
            </a:p>
            <a:p>
              <a:pPr algn="dist"/>
              <a:endParaRPr lang="en-US" altLang="ko-KR" sz="1050" b="1" dirty="0" smtClean="0">
                <a:latin typeface="+mn-ea"/>
              </a:endParaRPr>
            </a:p>
            <a:p>
              <a:pPr algn="dist"/>
              <a:r>
                <a:rPr lang="ko-KR" altLang="en-US" sz="1050" b="1" dirty="0" smtClean="0">
                  <a:latin typeface="+mn-ea"/>
                </a:rPr>
                <a:t>연락처</a:t>
              </a:r>
              <a:endParaRPr lang="en-US" altLang="ko-KR" sz="1050" b="1" dirty="0" smtClean="0">
                <a:latin typeface="+mn-e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43108" y="3008247"/>
              <a:ext cx="4229092" cy="1801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50" dirty="0" smtClean="0">
                  <a:latin typeface="+mn-ea"/>
                </a:rPr>
                <a:t>㈜</a:t>
              </a:r>
              <a:r>
                <a:rPr lang="ko-KR" altLang="en-US" sz="1050" dirty="0" err="1" smtClean="0">
                  <a:latin typeface="+mn-ea"/>
                </a:rPr>
                <a:t>메이젠인터렉트</a:t>
              </a:r>
              <a:endParaRPr lang="en-US" altLang="ko-KR" sz="1050" dirty="0" smtClean="0">
                <a:latin typeface="+mn-ea"/>
              </a:endParaRPr>
            </a:p>
            <a:p>
              <a:endParaRPr lang="en-US" altLang="ko-KR" sz="1050" dirty="0" smtClean="0">
                <a:latin typeface="+mn-ea"/>
              </a:endParaRPr>
            </a:p>
            <a:p>
              <a:r>
                <a:rPr lang="ko-KR" altLang="en-US" sz="1050" dirty="0" smtClean="0">
                  <a:latin typeface="+mn-ea"/>
                </a:rPr>
                <a:t>은 종 </a:t>
              </a:r>
              <a:r>
                <a:rPr lang="ko-KR" altLang="en-US" sz="1050" dirty="0" err="1" smtClean="0">
                  <a:latin typeface="+mn-ea"/>
                </a:rPr>
                <a:t>욱</a:t>
              </a:r>
              <a:endParaRPr lang="en-US" altLang="ko-KR" sz="1050" dirty="0" smtClean="0">
                <a:latin typeface="+mn-ea"/>
              </a:endParaRPr>
            </a:p>
            <a:p>
              <a:endParaRPr lang="en-US" altLang="ko-KR" sz="1050" dirty="0" smtClean="0">
                <a:latin typeface="+mn-ea"/>
              </a:endParaRPr>
            </a:p>
            <a:p>
              <a:r>
                <a:rPr lang="en-US" altLang="ko-KR" sz="1050" dirty="0" smtClean="0">
                  <a:latin typeface="+mn-ea"/>
                </a:rPr>
                <a:t>2002</a:t>
              </a:r>
              <a:r>
                <a:rPr lang="ko-KR" altLang="en-US" sz="1050" dirty="0" smtClean="0">
                  <a:latin typeface="+mn-ea"/>
                </a:rPr>
                <a:t>년 </a:t>
              </a:r>
              <a:r>
                <a:rPr lang="en-US" altLang="ko-KR" sz="1050" dirty="0" smtClean="0">
                  <a:latin typeface="+mn-ea"/>
                </a:rPr>
                <a:t>11</a:t>
              </a:r>
              <a:r>
                <a:rPr lang="ko-KR" altLang="en-US" sz="1050" dirty="0" smtClean="0">
                  <a:latin typeface="+mn-ea"/>
                </a:rPr>
                <a:t>월 </a:t>
              </a:r>
              <a:r>
                <a:rPr lang="en-US" altLang="ko-KR" sz="1050" dirty="0" smtClean="0">
                  <a:latin typeface="+mn-ea"/>
                </a:rPr>
                <a:t>11</a:t>
              </a:r>
              <a:r>
                <a:rPr lang="ko-KR" altLang="en-US" sz="1050" dirty="0" smtClean="0">
                  <a:latin typeface="+mn-ea"/>
                </a:rPr>
                <a:t>일</a:t>
              </a:r>
              <a:endParaRPr lang="en-US" altLang="ko-KR" sz="1050" dirty="0" smtClean="0">
                <a:latin typeface="+mn-ea"/>
              </a:endParaRPr>
            </a:p>
            <a:p>
              <a:endParaRPr lang="en-US" altLang="ko-KR" sz="1050" dirty="0" smtClean="0">
                <a:latin typeface="+mn-ea"/>
              </a:endParaRPr>
            </a:p>
            <a:p>
              <a:r>
                <a:rPr lang="ko-KR" altLang="en-US" sz="1050" dirty="0"/>
                <a:t>웹</a:t>
              </a:r>
              <a:r>
                <a:rPr lang="en-US" altLang="ko-KR" sz="1050" dirty="0"/>
                <a:t>, </a:t>
              </a:r>
              <a:r>
                <a:rPr lang="ko-KR" altLang="en-US" sz="1050" dirty="0" err="1"/>
                <a:t>앱</a:t>
              </a:r>
              <a:r>
                <a:rPr lang="ko-KR" altLang="en-US" sz="1050" dirty="0"/>
                <a:t> </a:t>
              </a:r>
              <a:r>
                <a:rPr lang="ko-KR" altLang="en-US" sz="1050" dirty="0" smtClean="0"/>
                <a:t>서비스구축 </a:t>
              </a:r>
              <a:r>
                <a:rPr lang="ko-KR" altLang="en-US" sz="1050" dirty="0"/>
                <a:t>및 </a:t>
              </a:r>
              <a:r>
                <a:rPr lang="ko-KR" altLang="en-US" sz="1050" dirty="0" smtClean="0"/>
                <a:t>운영 </a:t>
              </a:r>
              <a:r>
                <a:rPr lang="en-US" altLang="ko-KR" sz="1050" dirty="0" smtClean="0"/>
                <a:t>/ </a:t>
              </a:r>
              <a:r>
                <a:rPr lang="ko-KR" altLang="en-US" sz="1050" dirty="0" err="1" smtClean="0"/>
                <a:t>모바일</a:t>
              </a:r>
              <a:r>
                <a:rPr lang="ko-KR" altLang="en-US" sz="1050" dirty="0" smtClean="0"/>
                <a:t> </a:t>
              </a:r>
              <a:r>
                <a:rPr lang="ko-KR" altLang="en-US" sz="1050" dirty="0"/>
                <a:t>웹</a:t>
              </a:r>
              <a:r>
                <a:rPr lang="en-US" altLang="ko-KR" sz="1050" dirty="0"/>
                <a:t>, </a:t>
              </a:r>
              <a:r>
                <a:rPr lang="ko-KR" altLang="en-US" sz="1050" dirty="0" err="1" smtClean="0"/>
                <a:t>앱</a:t>
              </a:r>
              <a:r>
                <a:rPr lang="ko-KR" altLang="en-US" sz="1050" dirty="0" smtClean="0"/>
                <a:t> </a:t>
              </a:r>
              <a:r>
                <a:rPr lang="ko-KR" altLang="en-US" sz="1050" dirty="0" err="1" smtClean="0"/>
                <a:t>하이브리드</a:t>
              </a:r>
              <a:r>
                <a:rPr lang="ko-KR" altLang="en-US" sz="1050" dirty="0" smtClean="0"/>
                <a:t> </a:t>
              </a:r>
              <a:r>
                <a:rPr lang="ko-KR" altLang="en-US" sz="1050" dirty="0" err="1" smtClean="0"/>
                <a:t>앱</a:t>
              </a:r>
              <a:r>
                <a:rPr lang="ko-KR" altLang="en-US" sz="1050" dirty="0" smtClean="0"/>
                <a:t> 구축 </a:t>
              </a:r>
              <a:r>
                <a:rPr lang="ko-KR" altLang="en-US" sz="1050" dirty="0"/>
                <a:t>및 운영</a:t>
              </a:r>
            </a:p>
            <a:p>
              <a:r>
                <a:rPr lang="en-US" altLang="ko-KR" sz="1050" dirty="0" smtClean="0"/>
                <a:t>UX/UI </a:t>
              </a:r>
              <a:r>
                <a:rPr lang="ko-KR" altLang="en-US" sz="1050" dirty="0" smtClean="0"/>
                <a:t>컨설팅 </a:t>
              </a:r>
              <a:r>
                <a:rPr lang="en-US" altLang="ko-KR" sz="1050" dirty="0" smtClean="0"/>
                <a:t>/ </a:t>
              </a:r>
              <a:r>
                <a:rPr lang="ko-KR" altLang="en-US" sz="1050" dirty="0" smtClean="0"/>
                <a:t>분석</a:t>
              </a:r>
              <a:r>
                <a:rPr lang="en-US" altLang="ko-KR" sz="1050" dirty="0"/>
                <a:t>/</a:t>
              </a:r>
              <a:r>
                <a:rPr lang="ko-KR" altLang="en-US" sz="1050" dirty="0" smtClean="0"/>
                <a:t>설계 </a:t>
              </a:r>
              <a:r>
                <a:rPr lang="en-US" altLang="ko-KR" sz="1050" dirty="0" smtClean="0"/>
                <a:t>/ SI </a:t>
              </a:r>
              <a:r>
                <a:rPr lang="ko-KR" altLang="en-US" sz="1050" dirty="0"/>
                <a:t>프로젝트 </a:t>
              </a:r>
              <a:r>
                <a:rPr lang="ko-KR" altLang="en-US" sz="1050" dirty="0" smtClean="0"/>
                <a:t>수행 </a:t>
              </a:r>
              <a:r>
                <a:rPr lang="en-US" altLang="ko-KR" sz="1050" dirty="0" smtClean="0"/>
                <a:t>/JAVA </a:t>
              </a:r>
              <a:r>
                <a:rPr lang="ko-KR" altLang="en-US" sz="1050" dirty="0"/>
                <a:t>프로그램 개발</a:t>
              </a:r>
              <a:endParaRPr lang="en-US" altLang="ko-KR" sz="1050" dirty="0"/>
            </a:p>
            <a:p>
              <a:r>
                <a:rPr lang="en-US" altLang="ko-KR" sz="1050" dirty="0" smtClean="0"/>
                <a:t>WCMS(Web </a:t>
              </a:r>
              <a:r>
                <a:rPr lang="en-US" altLang="ko-KR" sz="1050" dirty="0"/>
                <a:t>Contents Management System)</a:t>
              </a:r>
              <a:endParaRPr lang="ko-KR" altLang="en-US" sz="1050" dirty="0"/>
            </a:p>
            <a:p>
              <a:r>
                <a:rPr lang="en-US" altLang="ko-KR" sz="1050" dirty="0" smtClean="0"/>
                <a:t>ITO Service. IT</a:t>
              </a:r>
              <a:r>
                <a:rPr lang="ko-KR" altLang="en-US" sz="1050" dirty="0"/>
                <a:t>전문인력운영</a:t>
              </a:r>
              <a:endParaRPr lang="en-US" altLang="ko-KR" sz="1050" dirty="0"/>
            </a:p>
            <a:p>
              <a:endParaRPr lang="en-US" altLang="ko-KR" sz="1050" dirty="0" smtClean="0">
                <a:latin typeface="+mn-ea"/>
              </a:endParaRPr>
            </a:p>
            <a:p>
              <a:endParaRPr lang="en-US" altLang="ko-KR" sz="1050" dirty="0" smtClean="0">
                <a:latin typeface="+mn-ea"/>
              </a:endParaRPr>
            </a:p>
            <a:p>
              <a:endParaRPr lang="en-US" altLang="ko-KR" sz="1050" dirty="0">
                <a:latin typeface="+mn-ea"/>
              </a:endParaRPr>
            </a:p>
            <a:p>
              <a:r>
                <a:rPr lang="ko-KR" altLang="en-US" sz="1050" dirty="0" smtClean="0">
                  <a:latin typeface="+mn-ea"/>
                </a:rPr>
                <a:t>기업부설연구소</a:t>
              </a:r>
              <a:r>
                <a:rPr lang="en-US" altLang="ko-KR" sz="1050" dirty="0" smtClean="0">
                  <a:latin typeface="+mn-ea"/>
                </a:rPr>
                <a:t>, </a:t>
              </a:r>
              <a:r>
                <a:rPr lang="ko-KR" altLang="en-US" sz="1050" dirty="0" smtClean="0">
                  <a:latin typeface="+mn-ea"/>
                </a:rPr>
                <a:t>산업디자인전문회사</a:t>
              </a:r>
              <a:r>
                <a:rPr lang="en-US" altLang="ko-KR" sz="1050" dirty="0" smtClean="0">
                  <a:latin typeface="+mn-ea"/>
                </a:rPr>
                <a:t>, </a:t>
              </a:r>
              <a:r>
                <a:rPr lang="ko-KR" altLang="en-US" sz="1050" dirty="0" err="1" smtClean="0">
                  <a:latin typeface="+mn-ea"/>
                </a:rPr>
                <a:t>인력파견업허가</a:t>
              </a:r>
              <a:r>
                <a:rPr lang="en-US" altLang="ko-KR" sz="1050" dirty="0" smtClean="0">
                  <a:latin typeface="+mn-ea"/>
                </a:rPr>
                <a:t>, </a:t>
              </a:r>
              <a:r>
                <a:rPr lang="ko-KR" altLang="en-US" sz="1050" dirty="0" smtClean="0">
                  <a:latin typeface="+mn-ea"/>
                </a:rPr>
                <a:t>대한상공회의소 회원</a:t>
              </a:r>
              <a:r>
                <a:rPr lang="en-US" altLang="ko-KR" sz="1050" dirty="0" smtClean="0">
                  <a:latin typeface="+mn-ea"/>
                </a:rPr>
                <a:t>, </a:t>
              </a:r>
              <a:r>
                <a:rPr lang="ko-KR" altLang="en-US" sz="1050" dirty="0" smtClean="0">
                  <a:latin typeface="+mn-ea"/>
                </a:rPr>
                <a:t>소프트웨어 사업자</a:t>
              </a:r>
              <a:r>
                <a:rPr lang="en-US" altLang="ko-KR" sz="1050" dirty="0" smtClean="0">
                  <a:latin typeface="+mn-ea"/>
                </a:rPr>
                <a:t> </a:t>
              </a:r>
              <a:endParaRPr lang="en-US" altLang="ko-KR" sz="1050" dirty="0">
                <a:latin typeface="+mn-ea"/>
              </a:endParaRPr>
            </a:p>
            <a:p>
              <a:endParaRPr lang="en-US" altLang="ko-KR" sz="1050" dirty="0" smtClean="0">
                <a:latin typeface="+mn-ea"/>
              </a:endParaRPr>
            </a:p>
            <a:p>
              <a:r>
                <a:rPr lang="ko-KR" altLang="en-US" sz="1050" dirty="0" smtClean="0">
                  <a:latin typeface="+mn-ea"/>
                </a:rPr>
                <a:t>서울시 서초구</a:t>
              </a:r>
              <a:r>
                <a:rPr lang="en-US" altLang="ko-KR" sz="1050" dirty="0" smtClean="0">
                  <a:latin typeface="+mn-ea"/>
                </a:rPr>
                <a:t>(</a:t>
              </a:r>
              <a:r>
                <a:rPr lang="ko-KR" altLang="en-US" sz="1050" dirty="0" smtClean="0">
                  <a:latin typeface="+mn-ea"/>
                </a:rPr>
                <a:t>서초동 </a:t>
              </a:r>
              <a:r>
                <a:rPr lang="en-US" altLang="ko-KR" sz="1050" dirty="0" smtClean="0">
                  <a:latin typeface="+mn-ea"/>
                </a:rPr>
                <a:t>1355-3)</a:t>
              </a:r>
              <a:r>
                <a:rPr lang="ko-KR" altLang="en-US" sz="1050" dirty="0" smtClean="0">
                  <a:latin typeface="+mn-ea"/>
                </a:rPr>
                <a:t> </a:t>
              </a:r>
              <a:r>
                <a:rPr lang="ko-KR" altLang="en-US" sz="1050" dirty="0" err="1">
                  <a:latin typeface="+mn-ea"/>
                </a:rPr>
                <a:t>서</a:t>
              </a:r>
              <a:r>
                <a:rPr lang="ko-KR" altLang="en-US" sz="1050" dirty="0" err="1" smtClean="0">
                  <a:latin typeface="+mn-ea"/>
                </a:rPr>
                <a:t>운로</a:t>
              </a:r>
              <a:r>
                <a:rPr lang="ko-KR" altLang="en-US" sz="1050" dirty="0" smtClean="0">
                  <a:latin typeface="+mn-ea"/>
                </a:rPr>
                <a:t> </a:t>
              </a:r>
              <a:r>
                <a:rPr lang="en-US" altLang="ko-KR" sz="1050" dirty="0" smtClean="0">
                  <a:latin typeface="+mn-ea"/>
                </a:rPr>
                <a:t>19 </a:t>
              </a:r>
              <a:r>
                <a:rPr lang="ko-KR" altLang="en-US" sz="1050" dirty="0" smtClean="0">
                  <a:latin typeface="+mn-ea"/>
                </a:rPr>
                <a:t>서초월드빌딩 </a:t>
              </a:r>
              <a:r>
                <a:rPr lang="en-US" altLang="ko-KR" sz="1050" dirty="0" smtClean="0">
                  <a:latin typeface="+mn-ea"/>
                </a:rPr>
                <a:t>507~510</a:t>
              </a:r>
              <a:r>
                <a:rPr lang="ko-KR" altLang="en-US" sz="1050" dirty="0" smtClean="0">
                  <a:latin typeface="+mn-ea"/>
                </a:rPr>
                <a:t>호 </a:t>
              </a:r>
              <a:r>
                <a:rPr lang="en-US" altLang="ko-KR" sz="1050" dirty="0" smtClean="0">
                  <a:latin typeface="+mn-ea"/>
                </a:rPr>
                <a:t>/ </a:t>
              </a:r>
              <a:r>
                <a:rPr lang="ko-KR" altLang="en-US" sz="1050" dirty="0" smtClean="0">
                  <a:latin typeface="+mn-ea"/>
                </a:rPr>
                <a:t>자사소유</a:t>
              </a:r>
              <a:endParaRPr lang="en-US" altLang="ko-KR" sz="1050" dirty="0" smtClean="0">
                <a:latin typeface="+mn-ea"/>
              </a:endParaRPr>
            </a:p>
            <a:p>
              <a:endParaRPr lang="en-US" altLang="ko-KR" sz="1050" dirty="0" smtClean="0">
                <a:latin typeface="+mn-ea"/>
              </a:endParaRPr>
            </a:p>
            <a:p>
              <a:r>
                <a:rPr lang="en-US" altLang="ko-KR" sz="1050" dirty="0" smtClean="0">
                  <a:solidFill>
                    <a:srgbClr val="9C2020"/>
                  </a:solidFill>
                  <a:latin typeface="+mn-ea"/>
                </a:rPr>
                <a:t>T</a:t>
              </a:r>
              <a:r>
                <a:rPr lang="en-US" altLang="ko-KR" sz="1050" dirty="0" smtClean="0">
                  <a:latin typeface="+mn-ea"/>
                </a:rPr>
                <a:t> 02-552-2757 </a:t>
              </a:r>
              <a:r>
                <a:rPr lang="en-US" altLang="ko-KR" sz="1050" dirty="0" smtClean="0">
                  <a:solidFill>
                    <a:srgbClr val="9C2020"/>
                  </a:solidFill>
                  <a:latin typeface="+mn-ea"/>
                </a:rPr>
                <a:t>F</a:t>
              </a:r>
              <a:r>
                <a:rPr lang="en-US" altLang="ko-KR" sz="1050" dirty="0" smtClean="0">
                  <a:latin typeface="+mn-ea"/>
                </a:rPr>
                <a:t> 02-556-2757 / </a:t>
              </a:r>
              <a:r>
                <a:rPr lang="en-US" altLang="ko-KR" sz="1050" dirty="0" smtClean="0">
                  <a:latin typeface="+mn-ea"/>
                  <a:hlinkClick r:id="rId2"/>
                </a:rPr>
                <a:t>mayzen@mayzen.com</a:t>
              </a:r>
              <a:r>
                <a:rPr lang="en-US" altLang="ko-KR" sz="1050" dirty="0" smtClean="0">
                  <a:latin typeface="+mn-ea"/>
                </a:rPr>
                <a:t> / www.mayzen.com</a:t>
              </a: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1369709" y="958484"/>
            <a:ext cx="2986267" cy="454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“Creative Digital Agency”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03437" y="2492896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err="1" smtClean="0">
                <a:solidFill>
                  <a:schemeClr val="bg1">
                    <a:lumMod val="50000"/>
                  </a:schemeClr>
                </a:solidFill>
              </a:rPr>
              <a:t>퍼블리싱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1844824"/>
            <a:ext cx="5779568" cy="38530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농협</a:t>
            </a:r>
            <a:endParaRPr lang="en-US" altLang="ko-KR" sz="1600" b="1" dirty="0" smtClean="0">
              <a:latin typeface="Verdana" pitchFamily="34" charset="0"/>
            </a:endParaRPr>
          </a:p>
          <a:p>
            <a:r>
              <a:rPr lang="ko-KR" altLang="en-US" sz="1600" b="1" dirty="0" err="1" smtClean="0">
                <a:latin typeface="Verdana" pitchFamily="34" charset="0"/>
              </a:rPr>
              <a:t>인터넷뱅킹</a:t>
            </a:r>
            <a:endParaRPr lang="ko-KR" altLang="en-US" sz="10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8" y="1629779"/>
            <a:ext cx="1844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latin typeface="Verdana" pitchFamily="34" charset="0"/>
              </a:rPr>
              <a:t>롯데퇴직연금</a:t>
            </a:r>
            <a:endParaRPr lang="en-US" altLang="ko-KR" sz="1600" b="1" dirty="0">
              <a:latin typeface="Verdana" pitchFamily="34" charset="0"/>
            </a:endParaRPr>
          </a:p>
          <a:p>
            <a:r>
              <a:rPr lang="ko-KR" altLang="en-US" sz="1600" b="1" dirty="0" err="1" smtClean="0">
                <a:latin typeface="Verdana" pitchFamily="34" charset="0"/>
              </a:rPr>
              <a:t>롯데퇴직급여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3437" y="2214554"/>
            <a:ext cx="1812379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웹 </a:t>
            </a:r>
            <a:r>
              <a:rPr kumimoji="1" lang="ko-KR" altLang="en-US" sz="800" dirty="0" err="1" smtClean="0">
                <a:solidFill>
                  <a:schemeClr val="bg1">
                    <a:lumMod val="50000"/>
                  </a:schemeClr>
                </a:solidFill>
              </a:rPr>
              <a:t>접근성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 마크 획득</a:t>
            </a:r>
            <a:endParaRPr kumimoji="1" lang="en-US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2" descr="C:\Users\Administrator\Pictures\퇴직급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69594"/>
            <a:ext cx="2973969" cy="223124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Pictures\퇴직연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586" y="1651199"/>
            <a:ext cx="3160414" cy="242074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96" y="4568543"/>
            <a:ext cx="934591" cy="5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삼성카드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437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err="1" smtClean="0">
                <a:solidFill>
                  <a:schemeClr val="bg1">
                    <a:lumMod val="50000"/>
                  </a:schemeClr>
                </a:solidFill>
              </a:rPr>
              <a:t>웹접근성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1250" t="11429" r="11607" b="5714"/>
          <a:stretch>
            <a:fillRect/>
          </a:stretch>
        </p:blipFill>
        <p:spPr bwMode="auto">
          <a:xfrm>
            <a:off x="2571736" y="1928802"/>
            <a:ext cx="6266837" cy="378621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96" y="4568543"/>
            <a:ext cx="934591" cy="529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6327" y="1857364"/>
            <a:ext cx="2143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우리투자증권</a:t>
            </a:r>
            <a:endParaRPr lang="ko-KR" altLang="en-US" sz="105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0614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Html</a:t>
            </a: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2050" name="Picture 2" descr="D:\경영지원\경영지원_10년\업무\회사소개서\포트폴리오\우리투자증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1100" y="1857364"/>
            <a:ext cx="5339990" cy="328614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1565" y="1857364"/>
            <a:ext cx="2905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우리투자증권 퇴직연금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pic>
        <p:nvPicPr>
          <p:cNvPr id="8" name="그림 7" descr="옥토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7145" y="1900234"/>
            <a:ext cx="4371064" cy="3386154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285852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삼성증권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7145" y="1962163"/>
            <a:ext cx="4529138" cy="3324225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71565" y="1857364"/>
            <a:ext cx="2905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삼성증권 퇴직연금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5852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모션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5852" y="1643050"/>
            <a:ext cx="7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50" dirty="0" smtClean="0">
                <a:latin typeface="Verdana" pitchFamily="34" charset="0"/>
              </a:rPr>
              <a:t>Commerce, </a:t>
            </a:r>
            <a:r>
              <a:rPr lang="en-US" altLang="ko-KR" sz="2800" b="1" spc="-150" dirty="0" err="1" smtClean="0">
                <a:latin typeface="Verdana" pitchFamily="34" charset="0"/>
              </a:rPr>
              <a:t>BtoB</a:t>
            </a:r>
            <a:r>
              <a:rPr lang="en-US" altLang="ko-KR" sz="2800" b="1" spc="-150" dirty="0" smtClean="0">
                <a:latin typeface="Verdana" pitchFamily="34" charset="0"/>
              </a:rPr>
              <a:t>, </a:t>
            </a:r>
            <a:r>
              <a:rPr lang="en-US" altLang="ko-KR" sz="2800" b="1" spc="-150" dirty="0" err="1" smtClean="0">
                <a:latin typeface="Verdana" pitchFamily="34" charset="0"/>
              </a:rPr>
              <a:t>BtoC</a:t>
            </a:r>
            <a:endParaRPr lang="en-US" altLang="ko-KR" sz="2800" b="1" spc="-15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4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:\work_2016\회사소개서_2016_0303\진행 프로젝트 sorting_ecommerce_20160303\01_현대홈쇼핑 태국몰 구축\Highshopping_TVshopping_20150827_번역.png"/>
          <p:cNvPicPr>
            <a:picLocks noChangeAspect="1" noChangeArrowheads="1"/>
          </p:cNvPicPr>
          <p:nvPr/>
        </p:nvPicPr>
        <p:blipFill>
          <a:blip r:embed="rId2" cstate="print"/>
          <a:srcRect b="65317"/>
          <a:stretch>
            <a:fillRect/>
          </a:stretch>
        </p:blipFill>
        <p:spPr bwMode="auto">
          <a:xfrm>
            <a:off x="2843808" y="1268760"/>
            <a:ext cx="4600300" cy="410445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현대홈쇼핑</a:t>
            </a:r>
            <a:endParaRPr lang="en-US" altLang="ko-KR" sz="1600" b="1" dirty="0" smtClean="0">
              <a:latin typeface="Verdana" pitchFamily="34" charset="0"/>
            </a:endParaRPr>
          </a:p>
          <a:p>
            <a:r>
              <a:rPr lang="ko-KR" altLang="en-US" sz="1600" b="1" dirty="0" err="1" smtClean="0">
                <a:latin typeface="Verdana" pitchFamily="34" charset="0"/>
              </a:rPr>
              <a:t>태국몰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3437" y="2492896"/>
            <a:ext cx="3071834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1000" dirty="0" smtClean="0"/>
              <a:t>디자인 </a:t>
            </a:r>
            <a:r>
              <a:rPr kumimoji="1" lang="en-US" altLang="ko-KR" sz="1000" dirty="0" smtClean="0"/>
              <a:t>/ </a:t>
            </a:r>
            <a:r>
              <a:rPr kumimoji="1" lang="ko-KR" altLang="en-US" sz="1000" dirty="0" smtClean="0"/>
              <a:t>기획 </a:t>
            </a:r>
            <a:r>
              <a:rPr kumimoji="1" lang="en-US" altLang="ko-KR" sz="1000" dirty="0" smtClean="0"/>
              <a:t>/ </a:t>
            </a:r>
            <a:r>
              <a:rPr kumimoji="1" lang="ko-KR" altLang="en-US" sz="1000" dirty="0" smtClean="0"/>
              <a:t>개발</a:t>
            </a:r>
            <a:endParaRPr kumimoji="1" lang="en-US" sz="1000" dirty="0" smtClean="0"/>
          </a:p>
        </p:txBody>
      </p:sp>
      <p:pic>
        <p:nvPicPr>
          <p:cNvPr id="7" name="Picture 2" descr="W:\work_2016\회사소개서_2016_0303\진행 프로젝트 sorting_ecommerce_20160303\01_현대홈쇼핑 태국몰 구축\Highshopping_Web_Main_20150824_번역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3727" y="1772816"/>
            <a:ext cx="1820721" cy="439248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94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Verdana" pitchFamily="34" charset="0"/>
              </a:rPr>
              <a:t>BC</a:t>
            </a:r>
            <a:r>
              <a:rPr lang="ko-KR" altLang="en-US" sz="1600" b="1" dirty="0" smtClean="0">
                <a:latin typeface="Verdana" pitchFamily="34" charset="0"/>
              </a:rPr>
              <a:t>카드 </a:t>
            </a:r>
            <a:r>
              <a:rPr lang="ko-KR" altLang="en-US" sz="1600" b="1" dirty="0" err="1" smtClean="0">
                <a:latin typeface="Verdana" pitchFamily="34" charset="0"/>
              </a:rPr>
              <a:t>포인트몰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3437" y="2492896"/>
            <a:ext cx="3071834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1000" dirty="0" smtClean="0"/>
              <a:t>디자인 </a:t>
            </a:r>
            <a:r>
              <a:rPr kumimoji="1" lang="en-US" altLang="ko-KR" sz="1000" dirty="0" smtClean="0"/>
              <a:t>/ </a:t>
            </a:r>
            <a:r>
              <a:rPr kumimoji="1" lang="ko-KR" altLang="en-US" sz="1000" dirty="0" smtClean="0"/>
              <a:t>기획 </a:t>
            </a:r>
            <a:r>
              <a:rPr kumimoji="1" lang="en-US" altLang="ko-KR" sz="1000" dirty="0" smtClean="0"/>
              <a:t>/ </a:t>
            </a:r>
            <a:r>
              <a:rPr kumimoji="1" lang="ko-KR" altLang="en-US" sz="1000" dirty="0" smtClean="0"/>
              <a:t>개발</a:t>
            </a:r>
            <a:endParaRPr kumimoji="1" lang="en-US" sz="1000" dirty="0" smtClean="0"/>
          </a:p>
        </p:txBody>
      </p:sp>
      <p:pic>
        <p:nvPicPr>
          <p:cNvPr id="4099" name="Picture 3" descr="W:\work_2016\회사소개서_2016_0303\진행 프로젝트 sorting_ecommerce_20160303\03_BC카드 포인트몰 구축\BC_main.png"/>
          <p:cNvPicPr>
            <a:picLocks noChangeAspect="1" noChangeArrowheads="1"/>
          </p:cNvPicPr>
          <p:nvPr/>
        </p:nvPicPr>
        <p:blipFill>
          <a:blip r:embed="rId2" cstate="print"/>
          <a:srcRect b="59024"/>
          <a:stretch>
            <a:fillRect/>
          </a:stretch>
        </p:blipFill>
        <p:spPr bwMode="auto">
          <a:xfrm>
            <a:off x="3432931" y="908720"/>
            <a:ext cx="4883485" cy="532859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94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5852" y="1643050"/>
            <a:ext cx="7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50" dirty="0" smtClean="0">
                <a:latin typeface="Verdana" pitchFamily="34" charset="0"/>
              </a:rPr>
              <a:t>Government, Public</a:t>
            </a:r>
          </a:p>
        </p:txBody>
      </p:sp>
    </p:spTree>
    <p:extLst>
      <p:ext uri="{BB962C8B-B14F-4D97-AF65-F5344CB8AC3E}">
        <p14:creationId xmlns:p14="http://schemas.microsoft.com/office/powerpoint/2010/main" val="34194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285852" y="3717032"/>
            <a:ext cx="7534620" cy="1584176"/>
          </a:xfrm>
          <a:prstGeom prst="rect">
            <a:avLst/>
          </a:prstGeom>
          <a:noFill/>
          <a:ln w="952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285852" y="1556792"/>
            <a:ext cx="739060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 smtClean="0"/>
              <a:t>MAYZEN</a:t>
            </a:r>
            <a:r>
              <a:rPr lang="ko-KR" altLang="en-US" sz="1100" dirty="0" smtClean="0"/>
              <a:t>은 디지털 비즈니스 영역에서 고객의 </a:t>
            </a:r>
            <a:r>
              <a:rPr lang="en-US" altLang="ko-KR" sz="1100" dirty="0" smtClean="0"/>
              <a:t>IT </a:t>
            </a:r>
            <a:r>
              <a:rPr lang="ko-KR" altLang="en-US" sz="1100" dirty="0" smtClean="0"/>
              <a:t>전략 컨설팅에서부터 분석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설계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구축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사업완료 후 운영에 따른 마케팅 전략수립 서비스를 제공하고 있습니다</a:t>
            </a:r>
            <a:r>
              <a:rPr lang="en-US" altLang="ko-KR" sz="1100" dirty="0" smtClean="0"/>
              <a:t>. </a:t>
            </a:r>
            <a:r>
              <a:rPr lang="ko-KR" altLang="en-US" sz="1100" dirty="0" smtClean="0"/>
              <a:t>또한 최근 </a:t>
            </a:r>
            <a:r>
              <a:rPr lang="ko-KR" altLang="en-US" sz="1100" dirty="0" err="1" smtClean="0"/>
              <a:t>트렌드인</a:t>
            </a:r>
            <a:r>
              <a:rPr lang="ko-KR" altLang="en-US" sz="1100" dirty="0" smtClean="0"/>
              <a:t> </a:t>
            </a:r>
            <a:r>
              <a:rPr lang="ko-KR" altLang="en-US" sz="1100" dirty="0" err="1" smtClean="0"/>
              <a:t>모바일</a:t>
            </a:r>
            <a:r>
              <a:rPr lang="ko-KR" altLang="en-US" sz="1100" dirty="0" smtClean="0"/>
              <a:t> 웹</a:t>
            </a:r>
            <a:r>
              <a:rPr lang="en-US" altLang="ko-KR" sz="1100" dirty="0" smtClean="0"/>
              <a:t>, </a:t>
            </a:r>
            <a:r>
              <a:rPr lang="ko-KR" altLang="en-US" sz="1100" dirty="0" err="1" smtClean="0"/>
              <a:t>앱</a:t>
            </a:r>
            <a:r>
              <a:rPr lang="ko-KR" altLang="en-US" sz="1100" dirty="0" smtClean="0"/>
              <a:t> 분야에 집중하여 고객서비스 요구에 부합하는 사업역량을 보유하고 있습니다</a:t>
            </a:r>
            <a:r>
              <a:rPr lang="en-US" altLang="ko-KR" sz="1100" dirty="0" smtClean="0"/>
              <a:t>.</a:t>
            </a:r>
            <a:endParaRPr lang="ko-KR" altLang="en-US" sz="1100" dirty="0" smtClean="0"/>
          </a:p>
        </p:txBody>
      </p:sp>
      <p:sp>
        <p:nvSpPr>
          <p:cNvPr id="4" name="직사각형 3"/>
          <p:cNvSpPr/>
          <p:nvPr/>
        </p:nvSpPr>
        <p:spPr>
          <a:xfrm>
            <a:off x="1343850" y="958484"/>
            <a:ext cx="1787990" cy="454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“Our Services”</a:t>
            </a:r>
            <a:endParaRPr lang="en-US" altLang="ko-KR" b="1" dirty="0"/>
          </a:p>
        </p:txBody>
      </p:sp>
      <p:sp>
        <p:nvSpPr>
          <p:cNvPr id="5" name="타원 4"/>
          <p:cNvSpPr/>
          <p:nvPr/>
        </p:nvSpPr>
        <p:spPr>
          <a:xfrm>
            <a:off x="1691680" y="2694037"/>
            <a:ext cx="2016224" cy="201622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 smtClean="0">
                <a:solidFill>
                  <a:schemeClr val="tx1"/>
                </a:solidFill>
              </a:rPr>
              <a:t>웹</a:t>
            </a:r>
            <a:r>
              <a:rPr lang="en-US" altLang="ko-KR" sz="11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100" b="1" dirty="0" err="1" smtClean="0">
                <a:solidFill>
                  <a:schemeClr val="tx1"/>
                </a:solidFill>
              </a:rPr>
              <a:t>앱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 서비스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100" b="1" dirty="0" smtClean="0">
                <a:solidFill>
                  <a:schemeClr val="tx1"/>
                </a:solidFill>
              </a:rPr>
              <a:t>구축 및 운영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9" name="타원 8"/>
          <p:cNvSpPr/>
          <p:nvPr/>
        </p:nvSpPr>
        <p:spPr>
          <a:xfrm>
            <a:off x="3396978" y="2694037"/>
            <a:ext cx="2016224" cy="201622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 err="1" smtClean="0">
                <a:solidFill>
                  <a:schemeClr val="tx1"/>
                </a:solidFill>
              </a:rPr>
              <a:t>모바일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 웹</a:t>
            </a:r>
            <a:r>
              <a:rPr lang="en-US" altLang="ko-KR" sz="11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100" b="1" dirty="0" err="1" smtClean="0">
                <a:solidFill>
                  <a:schemeClr val="tx1"/>
                </a:solidFill>
              </a:rPr>
              <a:t>앱</a:t>
            </a: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100" b="1" dirty="0" err="1" smtClean="0">
                <a:solidFill>
                  <a:schemeClr val="tx1"/>
                </a:solidFill>
              </a:rPr>
              <a:t>하이브리드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100" b="1" dirty="0" err="1" smtClean="0">
                <a:solidFill>
                  <a:schemeClr val="tx1"/>
                </a:solidFill>
              </a:rPr>
              <a:t>앱</a:t>
            </a:r>
            <a:endParaRPr lang="en-US" altLang="ko-KR" sz="11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100" b="1" dirty="0" smtClean="0">
                <a:solidFill>
                  <a:schemeClr val="tx1"/>
                </a:solidFill>
              </a:rPr>
              <a:t>구축 및 운영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10" name="타원 9"/>
          <p:cNvSpPr/>
          <p:nvPr/>
        </p:nvSpPr>
        <p:spPr>
          <a:xfrm>
            <a:off x="5125170" y="2708920"/>
            <a:ext cx="2016224" cy="201622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</a:rPr>
              <a:t>UX/UI</a:t>
            </a:r>
          </a:p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컨설팅</a:t>
            </a:r>
            <a:endParaRPr lang="en-US" altLang="ko-KR" sz="11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분석</a:t>
            </a:r>
            <a:r>
              <a:rPr lang="en-US" altLang="ko-KR" sz="1100" b="1" dirty="0">
                <a:solidFill>
                  <a:schemeClr val="tx1"/>
                </a:solidFill>
              </a:rPr>
              <a:t>/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설계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1691680" y="4278213"/>
            <a:ext cx="2016224" cy="201622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</a:rPr>
              <a:t>SI </a:t>
            </a:r>
            <a:r>
              <a:rPr lang="ko-KR" altLang="en-US" sz="1100" b="1" dirty="0">
                <a:solidFill>
                  <a:schemeClr val="tx1"/>
                </a:solidFill>
              </a:rPr>
              <a:t>프로젝트 수행</a:t>
            </a:r>
            <a:endParaRPr lang="en-US" altLang="ko-KR" sz="1100" b="1" dirty="0">
              <a:solidFill>
                <a:schemeClr val="tx1"/>
              </a:solidFill>
            </a:endParaRPr>
          </a:p>
          <a:p>
            <a:pPr algn="ctr"/>
            <a:r>
              <a:rPr lang="en-US" altLang="ko-KR" sz="1100" b="1" dirty="0" smtClean="0">
                <a:solidFill>
                  <a:schemeClr val="tx1"/>
                </a:solidFill>
              </a:rPr>
              <a:t>S/W 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프로그램 개발</a:t>
            </a:r>
            <a:endParaRPr lang="en-US" altLang="ko-KR" sz="1100" b="1" dirty="0">
              <a:solidFill>
                <a:schemeClr val="tx1"/>
              </a:solidFill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396978" y="4278213"/>
            <a:ext cx="2016224" cy="201622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tx1"/>
                </a:solidFill>
              </a:rPr>
              <a:t>WCMS</a:t>
            </a:r>
          </a:p>
          <a:p>
            <a:pPr algn="ctr"/>
            <a:r>
              <a:rPr lang="en-US" altLang="ko-KR" sz="1100" b="1" dirty="0" smtClean="0">
                <a:solidFill>
                  <a:schemeClr val="tx1"/>
                </a:solidFill>
              </a:rPr>
              <a:t>(Web Contents Management System)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5125170" y="4293096"/>
            <a:ext cx="2016224" cy="201622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tx1"/>
                </a:solidFill>
              </a:rPr>
              <a:t>ITO</a:t>
            </a:r>
          </a:p>
          <a:p>
            <a:pPr algn="ctr"/>
            <a:r>
              <a:rPr lang="en-US" altLang="ko-KR" sz="1100" b="1" dirty="0" smtClean="0">
                <a:solidFill>
                  <a:schemeClr val="tx1"/>
                </a:solidFill>
              </a:rPr>
              <a:t>Service</a:t>
            </a:r>
          </a:p>
          <a:p>
            <a:pPr algn="ctr"/>
            <a:r>
              <a:rPr lang="en-US" altLang="ko-KR" sz="1100" b="1" dirty="0" smtClean="0">
                <a:solidFill>
                  <a:schemeClr val="tx1"/>
                </a:solidFill>
              </a:rPr>
              <a:t>IT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전문인력운영</a:t>
            </a:r>
            <a:endParaRPr lang="en-US" altLang="ko-KR" sz="1100" b="1" dirty="0" smtClean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2320" y="4077072"/>
            <a:ext cx="1155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Creative </a:t>
            </a:r>
          </a:p>
          <a:p>
            <a:r>
              <a:rPr lang="en-US" altLang="ko-KR" b="1" dirty="0" smtClean="0"/>
              <a:t>Digital </a:t>
            </a:r>
          </a:p>
          <a:p>
            <a:r>
              <a:rPr lang="en-US" altLang="ko-KR" b="1" dirty="0" smtClean="0"/>
              <a:t>Agency</a:t>
            </a:r>
            <a:endParaRPr lang="ko-KR" altLang="en-US" b="1" dirty="0"/>
          </a:p>
        </p:txBody>
      </p:sp>
      <p:sp>
        <p:nvSpPr>
          <p:cNvPr id="22" name="타원 21"/>
          <p:cNvSpPr/>
          <p:nvPr/>
        </p:nvSpPr>
        <p:spPr>
          <a:xfrm>
            <a:off x="2561680" y="2852936"/>
            <a:ext cx="276225" cy="276225"/>
          </a:xfrm>
          <a:prstGeom prst="ellipse">
            <a:avLst/>
          </a:prstGeom>
          <a:solidFill>
            <a:schemeClr val="bg1"/>
          </a:solidFill>
          <a:ln w="952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b="1"/>
          </a:p>
        </p:txBody>
      </p:sp>
      <p:sp>
        <p:nvSpPr>
          <p:cNvPr id="23" name="타원 22"/>
          <p:cNvSpPr/>
          <p:nvPr/>
        </p:nvSpPr>
        <p:spPr>
          <a:xfrm>
            <a:off x="4266977" y="2852936"/>
            <a:ext cx="276225" cy="276225"/>
          </a:xfrm>
          <a:prstGeom prst="ellipse">
            <a:avLst/>
          </a:prstGeom>
          <a:solidFill>
            <a:schemeClr val="bg1"/>
          </a:solidFill>
          <a:ln w="952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b="1"/>
          </a:p>
        </p:txBody>
      </p:sp>
      <p:sp>
        <p:nvSpPr>
          <p:cNvPr id="24" name="타원 23"/>
          <p:cNvSpPr/>
          <p:nvPr/>
        </p:nvSpPr>
        <p:spPr>
          <a:xfrm>
            <a:off x="5995169" y="2852936"/>
            <a:ext cx="276225" cy="276225"/>
          </a:xfrm>
          <a:prstGeom prst="ellipse">
            <a:avLst/>
          </a:prstGeom>
          <a:solidFill>
            <a:schemeClr val="bg1"/>
          </a:solidFill>
          <a:ln w="952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b="1"/>
          </a:p>
        </p:txBody>
      </p:sp>
      <p:sp>
        <p:nvSpPr>
          <p:cNvPr id="25" name="타원 24"/>
          <p:cNvSpPr/>
          <p:nvPr/>
        </p:nvSpPr>
        <p:spPr>
          <a:xfrm>
            <a:off x="2561680" y="4400624"/>
            <a:ext cx="276225" cy="276225"/>
          </a:xfrm>
          <a:prstGeom prst="ellipse">
            <a:avLst/>
          </a:prstGeom>
          <a:solidFill>
            <a:schemeClr val="bg1"/>
          </a:solidFill>
          <a:ln w="952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b="1"/>
          </a:p>
        </p:txBody>
      </p:sp>
      <p:sp>
        <p:nvSpPr>
          <p:cNvPr id="26" name="타원 25"/>
          <p:cNvSpPr/>
          <p:nvPr/>
        </p:nvSpPr>
        <p:spPr>
          <a:xfrm>
            <a:off x="4266976" y="4400624"/>
            <a:ext cx="276225" cy="276225"/>
          </a:xfrm>
          <a:prstGeom prst="ellipse">
            <a:avLst/>
          </a:prstGeom>
          <a:solidFill>
            <a:schemeClr val="bg1"/>
          </a:solidFill>
          <a:ln w="952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b="1"/>
          </a:p>
        </p:txBody>
      </p:sp>
      <p:sp>
        <p:nvSpPr>
          <p:cNvPr id="27" name="타원 26"/>
          <p:cNvSpPr/>
          <p:nvPr/>
        </p:nvSpPr>
        <p:spPr>
          <a:xfrm>
            <a:off x="5995169" y="4400624"/>
            <a:ext cx="276225" cy="276225"/>
          </a:xfrm>
          <a:prstGeom prst="ellipse">
            <a:avLst/>
          </a:prstGeom>
          <a:solidFill>
            <a:schemeClr val="bg1"/>
          </a:solidFill>
          <a:ln w="9525">
            <a:solidFill>
              <a:srgbClr val="9C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b="1"/>
          </a:p>
        </p:txBody>
      </p:sp>
    </p:spTree>
    <p:extLst>
      <p:ext uri="{BB962C8B-B14F-4D97-AF65-F5344CB8AC3E}">
        <p14:creationId xmlns:p14="http://schemas.microsoft.com/office/powerpoint/2010/main" val="548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한국농수산</a:t>
            </a:r>
            <a:endParaRPr lang="en-US" altLang="ko-KR" sz="1600" b="1" dirty="0" smtClean="0">
              <a:latin typeface="Verdana" pitchFamily="34" charset="0"/>
            </a:endParaRPr>
          </a:p>
          <a:p>
            <a:r>
              <a:rPr lang="ko-KR" altLang="en-US" sz="1600" b="1" dirty="0" smtClean="0">
                <a:latin typeface="Verdana" pitchFamily="34" charset="0"/>
              </a:rPr>
              <a:t>식품유통공사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492896"/>
            <a:ext cx="3071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유지보수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66" y="1052736"/>
            <a:ext cx="4749804" cy="53732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643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6327" y="1857364"/>
            <a:ext cx="2143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한국전기안전공사</a:t>
            </a:r>
            <a:endParaRPr lang="ko-KR" altLang="en-US" sz="105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0614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030" name="Picture 6" descr="D:\경영지원\경영지원_10년\업무\회사소개서\포트폴리오\한국전기안전공사_main(102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802607"/>
            <a:ext cx="5622908" cy="319802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그림 4" descr="thumbnails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4221088"/>
            <a:ext cx="1224136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latin typeface="Verdana" pitchFamily="34" charset="0"/>
              </a:rPr>
              <a:t>한식재단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214554"/>
            <a:ext cx="3071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유지보수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16832"/>
            <a:ext cx="5601734" cy="4001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581128"/>
            <a:ext cx="106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3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대외경제연구원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437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6" name="그림 5" descr="사본 -01.게이트 초기화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1" y="1857364"/>
            <a:ext cx="5600739" cy="4000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1643050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한국무역협회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437" y="2000240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5" name="그림 4" descr="tradeko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73" y="1714488"/>
            <a:ext cx="3714757" cy="46434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96" y="4568543"/>
            <a:ext cx="934591" cy="5292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latin typeface="Verdana" pitchFamily="34" charset="0"/>
              </a:rPr>
              <a:t>극지연구소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유지보수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7" name="그림 6" descr="극지연구소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857364"/>
            <a:ext cx="5633886" cy="378621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498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정보통신</a:t>
            </a:r>
            <a:endParaRPr lang="en-US" altLang="ko-KR" sz="1600" b="1" dirty="0" smtClean="0">
              <a:latin typeface="Verdana" pitchFamily="34" charset="0"/>
            </a:endParaRPr>
          </a:p>
          <a:p>
            <a:r>
              <a:rPr lang="ko-KR" altLang="en-US" sz="1600" b="1" dirty="0" smtClean="0">
                <a:latin typeface="Verdana" pitchFamily="34" charset="0"/>
              </a:rPr>
              <a:t>정책연구원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492896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유지보수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88840"/>
            <a:ext cx="5601734" cy="4001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1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한국저작권위원회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437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4099" name="Picture 3" descr="D:\경영지원\경영지원_13년\회사소개서_2013년\포트폴리오\저작권위원회-통합메인_C Type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7092" y="1857364"/>
            <a:ext cx="5028246" cy="474202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6327" y="1857364"/>
            <a:ext cx="2143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공항철도</a:t>
            </a:r>
            <a:endParaRPr lang="ko-KR" altLang="en-US" sz="1600" b="1" dirty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0614" y="2214554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모션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38091" t="39330" r="20566" b="13421"/>
          <a:stretch>
            <a:fillRect/>
          </a:stretch>
        </p:blipFill>
        <p:spPr bwMode="auto">
          <a:xfrm>
            <a:off x="3707904" y="1700808"/>
            <a:ext cx="504056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 descr="thumbnails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4221088"/>
            <a:ext cx="1224136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6327" y="1857364"/>
            <a:ext cx="2143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Verdana" pitchFamily="34" charset="0"/>
              </a:rPr>
              <a:t>High 1 Resort</a:t>
            </a:r>
            <a:endParaRPr lang="ko-KR" altLang="en-US" sz="1600" b="1" dirty="0">
              <a:latin typeface="Verdana" pitchFamily="34" charset="0"/>
            </a:endParaRPr>
          </a:p>
        </p:txBody>
      </p:sp>
      <p:pic>
        <p:nvPicPr>
          <p:cNvPr id="8" name="그림 7" descr="hi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7638" y="1288494"/>
            <a:ext cx="3282976" cy="2464611"/>
          </a:xfrm>
          <a:prstGeom prst="rect">
            <a:avLst/>
          </a:prstGeom>
          <a:ln w="19050" cmpd="sng">
            <a:noFill/>
          </a:ln>
        </p:spPr>
      </p:pic>
      <p:pic>
        <p:nvPicPr>
          <p:cNvPr id="9" name="그림 8" descr="high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882580"/>
            <a:ext cx="3286148" cy="240394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90614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모션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3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912161"/>
              </p:ext>
            </p:extLst>
          </p:nvPr>
        </p:nvGraphicFramePr>
        <p:xfrm>
          <a:off x="1331640" y="2276872"/>
          <a:ext cx="7026573" cy="4292642"/>
        </p:xfrm>
        <a:graphic>
          <a:graphicData uri="http://schemas.openxmlformats.org/drawingml/2006/table">
            <a:tbl>
              <a:tblPr/>
              <a:tblGrid>
                <a:gridCol w="1460223"/>
                <a:gridCol w="5566350"/>
              </a:tblGrid>
              <a:tr h="327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 도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 요 연 혁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2222"/>
                    </a:solidFill>
                  </a:tcPr>
                </a:tc>
              </a:tr>
              <a:tr h="327941"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2008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~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한국디자인진흥원 산업디자인전문회사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멀티미디어부문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9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May-CMS(Contents Management System)v3.0 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출시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79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본점을 서울시 서초동 서초월드빌딩으로 본사이전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91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SKC&amp;C BP</a:t>
                      </a:r>
                      <a:r>
                        <a:rPr kumimoji="1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사 등록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1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농협정보시스템 </a:t>
                      </a:r>
                      <a:r>
                        <a:rPr kumimoji="1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협력사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1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한화 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S&amp;C </a:t>
                      </a:r>
                      <a:r>
                        <a:rPr kumimoji="1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협력사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LG CNS </a:t>
                      </a:r>
                      <a:r>
                        <a:rPr kumimoji="1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협력사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LG NSYS </a:t>
                      </a:r>
                      <a:r>
                        <a:rPr kumimoji="1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협력사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1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삼양데이타시스템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1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신한데이터시스템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 IBK </a:t>
                      </a:r>
                      <a:r>
                        <a:rPr kumimoji="1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시스템 </a:t>
                      </a:r>
                      <a:r>
                        <a:rPr kumimoji="1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협력사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79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중소기업협동조합중앙회 회원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1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대한상공회의소 회원</a:t>
                      </a:r>
                      <a:r>
                        <a:rPr kumimoji="1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1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한국디지털융합산업협회 </a:t>
                      </a:r>
                      <a:r>
                        <a:rPr kumimoji="1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이사사</a:t>
                      </a:r>
                      <a:endParaRPr kumimoji="1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94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2005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~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2007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May-CMS(Contents Management System)v2.0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출시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79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기업부설연구소 설립 인증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9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실시간 </a:t>
                      </a: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알리미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Jump-linker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출시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794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2002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~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2004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한국디자인기업협회 회원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9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한국소프트웨어협회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SI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사업자 등록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조달청 경쟁입찰참가 등록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79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서울 강남구 논현동에서 소프트웨어개발업 등을 목적으로 </a:t>
                      </a: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메이젠인터렉트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법인설립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130175" marR="0" lvl="0" indent="-130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20000"/>
                        </a:spcAft>
                        <a:buClr>
                          <a:srgbClr val="F8F8F8"/>
                        </a:buClr>
                        <a:buSzPct val="90000"/>
                        <a:buFontTx/>
                        <a:buNone/>
                        <a:tabLst>
                          <a:tab pos="130175" algn="l"/>
                        </a:tabLst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(2002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9632" y="1558533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latin typeface="+mn-ea"/>
              </a:rPr>
              <a:t>저희는 지난 </a:t>
            </a:r>
            <a:r>
              <a:rPr lang="ko-KR" altLang="en-US" sz="1200" dirty="0">
                <a:latin typeface="+mn-ea"/>
              </a:rPr>
              <a:t>수</a:t>
            </a:r>
            <a:r>
              <a:rPr lang="ko-KR" altLang="en-US" sz="1200" dirty="0" smtClean="0">
                <a:latin typeface="+mn-ea"/>
              </a:rPr>
              <a:t>년간의 경험과 노하우로 디지털에이전시 </a:t>
            </a:r>
            <a:r>
              <a:rPr lang="ko-KR" altLang="en-US" sz="1200" b="1" dirty="0" smtClean="0">
                <a:latin typeface="+mn-ea"/>
              </a:rPr>
              <a:t>업계를 선도</a:t>
            </a:r>
            <a:r>
              <a:rPr lang="ko-KR" altLang="en-US" sz="1200" dirty="0" smtClean="0">
                <a:latin typeface="+mn-ea"/>
              </a:rPr>
              <a:t>하고</a:t>
            </a:r>
            <a:r>
              <a:rPr lang="ko-KR" altLang="en-US" sz="1200" b="1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있습니다</a:t>
            </a:r>
            <a:r>
              <a:rPr lang="en-US" altLang="ko-KR" sz="1200" dirty="0" smtClean="0">
                <a:latin typeface="+mn-ea"/>
              </a:rPr>
              <a:t>.</a:t>
            </a:r>
          </a:p>
          <a:p>
            <a:r>
              <a:rPr lang="ko-KR" altLang="en-US" sz="1200" dirty="0" smtClean="0">
                <a:latin typeface="+mn-ea"/>
              </a:rPr>
              <a:t>고객의 </a:t>
            </a:r>
            <a:r>
              <a:rPr lang="ko-KR" altLang="en-US" sz="1200" b="1" dirty="0" smtClean="0">
                <a:latin typeface="+mn-ea"/>
              </a:rPr>
              <a:t>성공적인 비즈니스</a:t>
            </a:r>
            <a:r>
              <a:rPr lang="ko-KR" altLang="en-US" sz="1200" dirty="0" smtClean="0">
                <a:latin typeface="+mn-ea"/>
              </a:rPr>
              <a:t>를</a:t>
            </a:r>
            <a:r>
              <a:rPr lang="ko-KR" altLang="en-US" sz="1200" b="1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위한 컨설팅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구축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유지관리운영 까지 사업 라이프 </a:t>
            </a:r>
            <a:r>
              <a:rPr lang="ko-KR" altLang="en-US" sz="1200" dirty="0" err="1" smtClean="0">
                <a:latin typeface="+mn-ea"/>
              </a:rPr>
              <a:t>싸이클에</a:t>
            </a:r>
            <a:r>
              <a:rPr lang="ko-KR" altLang="en-US" sz="1200" dirty="0" smtClean="0">
                <a:latin typeface="+mn-ea"/>
              </a:rPr>
              <a:t> 따른</a:t>
            </a:r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+mn-ea"/>
              </a:rPr>
              <a:t>지속적인 </a:t>
            </a:r>
            <a:r>
              <a:rPr lang="ko-KR" altLang="en-US" sz="1200" b="1" dirty="0" smtClean="0">
                <a:latin typeface="+mn-ea"/>
              </a:rPr>
              <a:t>서비스</a:t>
            </a:r>
            <a:r>
              <a:rPr lang="ko-KR" altLang="en-US" sz="1200" dirty="0" smtClean="0">
                <a:latin typeface="+mn-ea"/>
              </a:rPr>
              <a:t>를 제공하고 있습니다</a:t>
            </a:r>
            <a:r>
              <a:rPr lang="en-US" altLang="ko-KR" sz="1200" dirty="0" smtClean="0">
                <a:latin typeface="+mn-ea"/>
              </a:rPr>
              <a:t>.</a:t>
            </a:r>
            <a:r>
              <a:rPr lang="ko-KR" altLang="en-US" sz="1200" dirty="0" smtClean="0">
                <a:latin typeface="+mn-ea"/>
              </a:rPr>
              <a:t>  </a:t>
            </a:r>
            <a:endParaRPr lang="en-US" altLang="ko-KR" sz="1200" dirty="0" smtClean="0"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287422" y="958484"/>
            <a:ext cx="1700402" cy="454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“Our History”</a:t>
            </a:r>
            <a:endParaRPr lang="en-US" altLang="ko-K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8" descr="강원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7145" y="1887548"/>
            <a:ext cx="4527550" cy="3041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71565" y="1857364"/>
            <a:ext cx="2143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latin typeface="Verdana" pitchFamily="34" charset="0"/>
              </a:rPr>
              <a:t>강원랜드</a:t>
            </a:r>
            <a:endParaRPr lang="ko-KR" altLang="en-US" sz="1600" b="1" dirty="0"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5852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모션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3" descr="공사_메인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7145" y="1936764"/>
            <a:ext cx="4465637" cy="342106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71565" y="1857364"/>
            <a:ext cx="2905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한국농촌공사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5852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모션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대한민국</a:t>
            </a:r>
            <a:endParaRPr lang="en-US" altLang="ko-KR" sz="1600" b="1" dirty="0" smtClean="0">
              <a:latin typeface="Verdana" pitchFamily="34" charset="0"/>
            </a:endParaRPr>
          </a:p>
          <a:p>
            <a:r>
              <a:rPr lang="ko-KR" altLang="en-US" sz="1600" b="1" dirty="0" smtClean="0">
                <a:latin typeface="Verdana" pitchFamily="34" charset="0"/>
              </a:rPr>
              <a:t>외식정보 </a:t>
            </a:r>
            <a:r>
              <a:rPr lang="en-US" altLang="ko-KR" sz="1600" b="1" dirty="0">
                <a:latin typeface="Verdana" pitchFamily="34" charset="0"/>
              </a:rPr>
              <a:t>3.0 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463420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242" y="1988840"/>
            <a:ext cx="5602668" cy="4001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89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한식조리</a:t>
            </a:r>
            <a:endParaRPr lang="en-US" altLang="ko-KR" sz="1600" b="1" dirty="0" smtClean="0">
              <a:latin typeface="Verdana" pitchFamily="34" charset="0"/>
            </a:endParaRPr>
          </a:p>
          <a:p>
            <a:r>
              <a:rPr lang="ko-KR" altLang="en-US" sz="1600" b="1" dirty="0" smtClean="0">
                <a:latin typeface="Verdana" pitchFamily="34" charset="0"/>
              </a:rPr>
              <a:t>전문인력</a:t>
            </a:r>
            <a:endParaRPr lang="en-US" altLang="ko-KR" sz="1600" b="1" dirty="0" smtClean="0">
              <a:latin typeface="Verdana" pitchFamily="34" charset="0"/>
            </a:endParaRPr>
          </a:p>
          <a:p>
            <a:r>
              <a:rPr lang="ko-KR" altLang="en-US" sz="1600" b="1" dirty="0" smtClean="0">
                <a:latin typeface="Verdana" pitchFamily="34" charset="0"/>
              </a:rPr>
              <a:t>교육관리시스템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618069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89174"/>
            <a:ext cx="5601734" cy="40005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581128"/>
            <a:ext cx="106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0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중국전문가포럼</a:t>
            </a:r>
            <a:endParaRPr lang="en-US" altLang="ko-KR" sz="1600" b="1" dirty="0" smtClean="0">
              <a:latin typeface="Verdana" pitchFamily="34" charset="0"/>
            </a:endParaRPr>
          </a:p>
          <a:p>
            <a:r>
              <a:rPr lang="en-US" altLang="ko-KR" sz="1600" b="1" dirty="0" smtClean="0">
                <a:latin typeface="Verdana" pitchFamily="34" charset="0"/>
              </a:rPr>
              <a:t>(</a:t>
            </a:r>
            <a:r>
              <a:rPr lang="en-US" altLang="ko-KR" sz="1600" b="1" dirty="0">
                <a:latin typeface="Verdana" pitchFamily="34" charset="0"/>
              </a:rPr>
              <a:t>CSF)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4421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89174"/>
            <a:ext cx="5601734" cy="40005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 smtClean="0">
                <a:latin typeface="Verdana" pitchFamily="34" charset="0"/>
              </a:rPr>
              <a:t>aT</a:t>
            </a:r>
            <a:r>
              <a:rPr lang="ko-KR" altLang="en-US" sz="1600" b="1" dirty="0" smtClean="0">
                <a:latin typeface="Verdana" pitchFamily="34" charset="0"/>
              </a:rPr>
              <a:t>센터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215497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16831"/>
            <a:ext cx="5601734" cy="373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350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>
                <a:latin typeface="Verdana" pitchFamily="34" charset="0"/>
              </a:rPr>
              <a:t>싱싱장터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204168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26760"/>
            <a:ext cx="5601732" cy="37344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46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latin typeface="Verdana" pitchFamily="34" charset="0"/>
              </a:rPr>
              <a:t>카미스</a:t>
            </a:r>
            <a:r>
              <a:rPr lang="ko-KR" altLang="en-US" sz="1600" b="1" dirty="0" smtClean="0">
                <a:latin typeface="Verdana" pitchFamily="34" charset="0"/>
              </a:rPr>
              <a:t> </a:t>
            </a:r>
            <a:r>
              <a:rPr lang="en-US" altLang="ko-KR" sz="1600" b="1" dirty="0" smtClean="0">
                <a:latin typeface="Verdana" pitchFamily="34" charset="0"/>
              </a:rPr>
              <a:t/>
            </a:r>
            <a:br>
              <a:rPr lang="en-US" altLang="ko-KR" sz="1600" b="1" dirty="0" smtClean="0">
                <a:latin typeface="Verdana" pitchFamily="34" charset="0"/>
              </a:rPr>
            </a:br>
            <a:r>
              <a:rPr lang="ko-KR" altLang="en-US" sz="1600" b="1" dirty="0" err="1" smtClean="0">
                <a:latin typeface="Verdana" pitchFamily="34" charset="0"/>
              </a:rPr>
              <a:t>모바일앱</a:t>
            </a:r>
            <a:r>
              <a:rPr lang="ko-KR" altLang="en-US" sz="1600" b="1" dirty="0" smtClean="0">
                <a:latin typeface="Verdana" pitchFamily="34" charset="0"/>
              </a:rPr>
              <a:t> 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4421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16832"/>
            <a:ext cx="5601734" cy="3734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8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Verdana" pitchFamily="34" charset="0"/>
              </a:rPr>
              <a:t>GDOC</a:t>
            </a:r>
            <a:br>
              <a:rPr lang="en-US" altLang="ko-KR" sz="1600" b="1" dirty="0" smtClean="0">
                <a:latin typeface="Verdana" pitchFamily="34" charset="0"/>
              </a:rPr>
            </a:br>
            <a:r>
              <a:rPr lang="ko-KR" altLang="en-US" sz="1600" b="1" dirty="0" smtClean="0">
                <a:latin typeface="Verdana" pitchFamily="34" charset="0"/>
              </a:rPr>
              <a:t>전자문서함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47499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857364"/>
            <a:ext cx="5601732" cy="37344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Verdana" pitchFamily="34" charset="0"/>
              </a:rPr>
              <a:t>FIS </a:t>
            </a:r>
            <a:r>
              <a:rPr lang="ko-KR" altLang="en-US" sz="1600" b="1" dirty="0" smtClean="0">
                <a:latin typeface="Verdana" pitchFamily="34" charset="0"/>
              </a:rPr>
              <a:t>식품통계</a:t>
            </a:r>
            <a:r>
              <a:rPr lang="en-US" altLang="ko-KR" sz="1600" b="1" dirty="0" smtClean="0">
                <a:latin typeface="Verdana" pitchFamily="34" charset="0"/>
              </a:rPr>
              <a:t/>
            </a:r>
            <a:br>
              <a:rPr lang="en-US" altLang="ko-KR" sz="1600" b="1" dirty="0" smtClean="0">
                <a:latin typeface="Verdana" pitchFamily="34" charset="0"/>
              </a:rPr>
            </a:br>
            <a:r>
              <a:rPr lang="en-US" altLang="ko-KR" sz="1600" b="1" dirty="0" smtClean="0">
                <a:latin typeface="Verdana" pitchFamily="34" charset="0"/>
              </a:rPr>
              <a:t>raw </a:t>
            </a:r>
            <a:r>
              <a:rPr lang="en-US" altLang="ko-KR" sz="1600" b="1" dirty="0">
                <a:latin typeface="Verdana" pitchFamily="34" charset="0"/>
              </a:rPr>
              <a:t>data DB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450389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>
                <a:solidFill>
                  <a:schemeClr val="bg1">
                    <a:lumMod val="50000"/>
                  </a:schemeClr>
                </a:solidFill>
              </a:rPr>
              <a:t>개발 </a:t>
            </a:r>
            <a:endParaRPr kumimoji="1" lang="en-US" altLang="ko-KR" sz="800" dirty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26760"/>
            <a:ext cx="5601732" cy="37344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0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1336024" y="4216081"/>
            <a:ext cx="7165066" cy="823804"/>
            <a:chOff x="1336024" y="3684531"/>
            <a:chExt cx="7165066" cy="823804"/>
          </a:xfrm>
        </p:grpSpPr>
        <p:sp>
          <p:nvSpPr>
            <p:cNvPr id="7" name="TextBox 6"/>
            <p:cNvSpPr txBox="1"/>
            <p:nvPr/>
          </p:nvSpPr>
          <p:spPr>
            <a:xfrm>
              <a:off x="1336024" y="3684531"/>
              <a:ext cx="45218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9C2020"/>
                  </a:solidFill>
                  <a:latin typeface="Verdana" pitchFamily="34" charset="0"/>
                </a:rPr>
                <a:t>Change – </a:t>
              </a:r>
              <a:r>
                <a:rPr lang="ko-KR" altLang="en-US" sz="1600" b="1" dirty="0" smtClean="0">
                  <a:solidFill>
                    <a:srgbClr val="9C2020"/>
                  </a:solidFill>
                  <a:latin typeface="Verdana" pitchFamily="34" charset="0"/>
                </a:rPr>
                <a:t>우리는 진화한다</a:t>
              </a:r>
              <a:r>
                <a:rPr lang="en-US" altLang="ko-KR" sz="1600" b="1" dirty="0" smtClean="0">
                  <a:solidFill>
                    <a:srgbClr val="9C2020"/>
                  </a:solidFill>
                  <a:latin typeface="Verdana" pitchFamily="34" charset="0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36118" y="4000504"/>
              <a:ext cx="71649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latin typeface="+mn-ea"/>
                </a:rPr>
                <a:t>우리는</a:t>
              </a:r>
              <a:r>
                <a:rPr lang="ko-KR" altLang="en-US" sz="900" dirty="0" smtClean="0">
                  <a:latin typeface="+mn-ea"/>
                </a:rPr>
                <a:t> 변화하는 </a:t>
              </a:r>
              <a:r>
                <a:rPr lang="ko-KR" altLang="en-US" sz="900" b="1" dirty="0" smtClean="0">
                  <a:solidFill>
                    <a:srgbClr val="C00000"/>
                  </a:solidFill>
                  <a:latin typeface="+mn-ea"/>
                </a:rPr>
                <a:t>웹과 </a:t>
              </a:r>
              <a:r>
                <a:rPr lang="ko-KR" altLang="en-US" sz="900" b="1" dirty="0" err="1" smtClean="0">
                  <a:solidFill>
                    <a:srgbClr val="C00000"/>
                  </a:solidFill>
                  <a:latin typeface="+mn-ea"/>
                </a:rPr>
                <a:t>모바일의</a:t>
              </a:r>
              <a:r>
                <a:rPr lang="ko-KR" altLang="en-US" sz="900" b="1" dirty="0" smtClean="0">
                  <a:solidFill>
                    <a:srgbClr val="C00000"/>
                  </a:solidFill>
                  <a:latin typeface="+mn-ea"/>
                </a:rPr>
                <a:t> </a:t>
              </a:r>
              <a:r>
                <a:rPr lang="ko-KR" altLang="en-US" sz="900" b="1" dirty="0" err="1" smtClean="0">
                  <a:solidFill>
                    <a:srgbClr val="C00000"/>
                  </a:solidFill>
                  <a:latin typeface="+mn-ea"/>
                </a:rPr>
                <a:t>트렌드에</a:t>
              </a:r>
              <a:r>
                <a:rPr lang="ko-KR" altLang="en-US" sz="900" b="1" dirty="0" smtClean="0">
                  <a:solidFill>
                    <a:srgbClr val="C00000"/>
                  </a:solidFill>
                  <a:latin typeface="+mn-ea"/>
                </a:rPr>
                <a:t> </a:t>
              </a:r>
              <a:r>
                <a:rPr lang="ko-KR" altLang="en-US" sz="900" b="1" dirty="0" smtClean="0">
                  <a:solidFill>
                    <a:srgbClr val="C00000"/>
                  </a:solidFill>
                  <a:latin typeface="+mn-ea"/>
                </a:rPr>
                <a:t>맞추어 변화</a:t>
              </a:r>
              <a:r>
                <a:rPr lang="en-US" altLang="ko-KR" sz="900" b="1" dirty="0" smtClean="0">
                  <a:solidFill>
                    <a:srgbClr val="C00000"/>
                  </a:solidFill>
                  <a:latin typeface="+mn-ea"/>
                </a:rPr>
                <a:t>, </a:t>
              </a:r>
              <a:r>
                <a:rPr lang="ko-KR" altLang="en-US" sz="900" b="1" dirty="0" smtClean="0">
                  <a:solidFill>
                    <a:srgbClr val="C00000"/>
                  </a:solidFill>
                  <a:latin typeface="+mn-ea"/>
                </a:rPr>
                <a:t>성장</a:t>
              </a:r>
              <a:r>
                <a:rPr lang="ko-KR" altLang="en-US" sz="900" dirty="0" smtClean="0">
                  <a:latin typeface="+mn-ea"/>
                </a:rPr>
                <a:t>하여 왔습니다</a:t>
              </a:r>
              <a:r>
                <a:rPr lang="en-US" altLang="ko-KR" sz="900" dirty="0" smtClean="0">
                  <a:latin typeface="+mn-ea"/>
                </a:rPr>
                <a:t>.  </a:t>
              </a:r>
              <a:r>
                <a:rPr lang="ko-KR" altLang="en-US" sz="900" dirty="0" smtClean="0">
                  <a:latin typeface="+mn-ea"/>
                </a:rPr>
                <a:t>또한 고객의 </a:t>
              </a:r>
              <a:r>
                <a:rPr lang="en-US" altLang="ko-KR" sz="900" dirty="0" smtClean="0">
                  <a:latin typeface="+mn-ea"/>
                </a:rPr>
                <a:t>needs</a:t>
              </a:r>
              <a:r>
                <a:rPr lang="ko-KR" altLang="en-US" sz="900" dirty="0" smtClean="0">
                  <a:latin typeface="+mn-ea"/>
                </a:rPr>
                <a:t>와 사회의 변화를 이해하고 그것을  목적에 맞추어 프로세스화 하여 </a:t>
              </a:r>
              <a:r>
                <a:rPr lang="ko-KR" altLang="en-US" sz="900" b="1" dirty="0" smtClean="0">
                  <a:solidFill>
                    <a:srgbClr val="C00000"/>
                  </a:solidFill>
                  <a:latin typeface="+mn-ea"/>
                </a:rPr>
                <a:t>최상의 결과물을  만들어내는 경험</a:t>
              </a:r>
              <a:r>
                <a:rPr lang="ko-KR" altLang="en-US" sz="900" dirty="0" smtClean="0">
                  <a:latin typeface="+mn-ea"/>
                </a:rPr>
                <a:t>을가지고</a:t>
              </a:r>
              <a:r>
                <a:rPr lang="ko-KR" altLang="en-US" sz="900" b="1" dirty="0" smtClean="0">
                  <a:solidFill>
                    <a:srgbClr val="C00000"/>
                  </a:solidFill>
                  <a:latin typeface="+mn-ea"/>
                </a:rPr>
                <a:t> </a:t>
              </a:r>
              <a:r>
                <a:rPr lang="ko-KR" altLang="en-US" sz="900" dirty="0" smtClean="0">
                  <a:latin typeface="+mn-ea"/>
                </a:rPr>
                <a:t>있습니다</a:t>
              </a:r>
              <a:r>
                <a:rPr lang="en-US" altLang="ko-KR" sz="900" dirty="0" smtClean="0">
                  <a:latin typeface="+mn-ea"/>
                </a:rPr>
                <a:t>.</a:t>
              </a:r>
              <a:endParaRPr lang="ko-KR" altLang="en-US" sz="900" dirty="0" smtClean="0">
                <a:latin typeface="+mn-ea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1336024" y="1640651"/>
            <a:ext cx="7143800" cy="1009324"/>
            <a:chOff x="1336024" y="4875371"/>
            <a:chExt cx="7143800" cy="1009324"/>
          </a:xfrm>
        </p:grpSpPr>
        <p:sp>
          <p:nvSpPr>
            <p:cNvPr id="9" name="TextBox 8"/>
            <p:cNvSpPr txBox="1"/>
            <p:nvPr/>
          </p:nvSpPr>
          <p:spPr>
            <a:xfrm>
              <a:off x="1336024" y="4875371"/>
              <a:ext cx="53076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9C2020"/>
                  </a:solidFill>
                  <a:latin typeface="Verdana" pitchFamily="34" charset="0"/>
                </a:rPr>
                <a:t>Make it Simple – </a:t>
              </a:r>
              <a:r>
                <a:rPr lang="ko-KR" altLang="en-US" sz="1600" b="1" dirty="0" smtClean="0">
                  <a:solidFill>
                    <a:srgbClr val="9C2020"/>
                  </a:solidFill>
                  <a:latin typeface="Verdana" pitchFamily="34" charset="0"/>
                </a:rPr>
                <a:t>우리는 심플함을 추구합니다</a:t>
              </a:r>
              <a:r>
                <a:rPr lang="en-US" altLang="ko-KR" sz="1600" b="1" dirty="0" smtClean="0">
                  <a:solidFill>
                    <a:srgbClr val="9C2020"/>
                  </a:solidFill>
                  <a:latin typeface="Verdana" pitchFamily="34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36211" y="5169114"/>
              <a:ext cx="7143613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b="1" dirty="0" smtClean="0">
                  <a:latin typeface="+mn-ea"/>
                </a:rPr>
                <a:t>우리는 </a:t>
              </a:r>
              <a:r>
                <a:rPr lang="en-US" altLang="ko-KR" sz="900" b="1" dirty="0" smtClean="0">
                  <a:latin typeface="+mn-ea"/>
                </a:rPr>
                <a:t>‘</a:t>
              </a:r>
              <a:r>
                <a:rPr lang="ko-KR" altLang="en-US" sz="900" b="1" dirty="0" smtClean="0">
                  <a:solidFill>
                    <a:srgbClr val="A82222"/>
                  </a:solidFill>
                  <a:latin typeface="+mn-ea"/>
                </a:rPr>
                <a:t>심플함</a:t>
              </a:r>
              <a:r>
                <a:rPr lang="en-US" altLang="ko-KR" sz="900" b="1" dirty="0" smtClean="0">
                  <a:latin typeface="+mn-ea"/>
                </a:rPr>
                <a:t>’</a:t>
              </a:r>
              <a:r>
                <a:rPr lang="ko-KR" altLang="en-US" sz="900" b="1" dirty="0" smtClean="0">
                  <a:latin typeface="+mn-ea"/>
                </a:rPr>
                <a:t>을 추구합니다</a:t>
              </a:r>
              <a:r>
                <a:rPr lang="en-US" altLang="ko-KR" sz="900" b="1" dirty="0" smtClean="0">
                  <a:latin typeface="+mn-ea"/>
                </a:rPr>
                <a:t>. 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b="1" dirty="0" smtClean="0">
                  <a:latin typeface="+mn-ea"/>
                </a:rPr>
                <a:t>‘</a:t>
              </a:r>
              <a:r>
                <a:rPr lang="ko-KR" altLang="en-US" sz="900" b="1" dirty="0" smtClean="0">
                  <a:latin typeface="+mn-ea"/>
                </a:rPr>
                <a:t>심플함</a:t>
              </a:r>
              <a:r>
                <a:rPr lang="en-US" altLang="ko-KR" sz="900" b="1" dirty="0" smtClean="0">
                  <a:latin typeface="+mn-ea"/>
                </a:rPr>
                <a:t>’</a:t>
              </a:r>
              <a:r>
                <a:rPr lang="ko-KR" altLang="en-US" sz="900" b="1" dirty="0" smtClean="0">
                  <a:latin typeface="+mn-ea"/>
                </a:rPr>
                <a:t>은 비즈니스 세계에서 가장 강력한 힘입니다</a:t>
              </a:r>
              <a:r>
                <a:rPr lang="en-US" altLang="ko-KR" sz="900" b="1" dirty="0" smtClean="0">
                  <a:latin typeface="+mn-ea"/>
                </a:rPr>
                <a:t>. </a:t>
              </a:r>
              <a:r>
                <a:rPr lang="ko-KR" altLang="en-US" sz="900" b="1" dirty="0" smtClean="0">
                  <a:latin typeface="+mn-ea"/>
                </a:rPr>
                <a:t>또한 복잡한 세상에서 돋보일 수 있는 최고의 방법입니다</a:t>
              </a:r>
              <a:r>
                <a:rPr lang="en-US" altLang="ko-KR" sz="900" b="1" dirty="0" smtClean="0">
                  <a:latin typeface="+mn-ea"/>
                </a:rPr>
                <a:t>’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- </a:t>
              </a:r>
              <a:r>
                <a:rPr lang="ko-KR" altLang="en-US" sz="9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켄시걸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(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 애플 </a:t>
              </a:r>
              <a:r>
                <a:rPr lang="ko-KR" altLang="en-US" sz="9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크리에이티브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 </a:t>
              </a:r>
              <a:r>
                <a:rPr lang="ko-KR" altLang="en-US" sz="9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디렉터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1336024" y="2951653"/>
            <a:ext cx="7072362" cy="814486"/>
            <a:chOff x="1336024" y="2550841"/>
            <a:chExt cx="7072362" cy="814486"/>
          </a:xfrm>
        </p:grpSpPr>
        <p:sp>
          <p:nvSpPr>
            <p:cNvPr id="10" name="TextBox 9"/>
            <p:cNvSpPr txBox="1"/>
            <p:nvPr/>
          </p:nvSpPr>
          <p:spPr>
            <a:xfrm>
              <a:off x="1336024" y="2550841"/>
              <a:ext cx="54505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9C2020"/>
                  </a:solidFill>
                  <a:latin typeface="Verdana" pitchFamily="34" charset="0"/>
                </a:rPr>
                <a:t>Value of Experience – </a:t>
              </a:r>
              <a:r>
                <a:rPr lang="ko-KR" altLang="en-US" sz="1600" b="1" dirty="0" err="1" smtClean="0">
                  <a:solidFill>
                    <a:srgbClr val="9C2020"/>
                  </a:solidFill>
                  <a:latin typeface="Verdana" pitchFamily="34" charset="0"/>
                </a:rPr>
                <a:t>가치있는</a:t>
              </a:r>
              <a:r>
                <a:rPr lang="ko-KR" altLang="en-US" sz="1600" b="1" dirty="0" smtClean="0">
                  <a:solidFill>
                    <a:srgbClr val="9C2020"/>
                  </a:solidFill>
                  <a:latin typeface="Verdana" pitchFamily="34" charset="0"/>
                </a:rPr>
                <a:t> 경험</a:t>
              </a:r>
              <a:endParaRPr lang="en-US" altLang="ko-KR" sz="1600" b="1" dirty="0" smtClean="0">
                <a:solidFill>
                  <a:srgbClr val="9C2020"/>
                </a:solidFill>
                <a:latin typeface="Verdan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36024" y="2857496"/>
              <a:ext cx="707236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dirty="0" smtClean="0">
                  <a:latin typeface="+mn-ea"/>
                </a:rPr>
                <a:t>우리는 기본을 지키며 사소한 것에도 깊은 관심과 노력을 다하는 자세로 가치 있는 결과물을 만들어 나아갑니다</a:t>
              </a:r>
              <a:r>
                <a:rPr lang="en-US" altLang="ko-KR" sz="900" dirty="0" smtClean="0">
                  <a:latin typeface="+mn-ea"/>
                </a:rPr>
                <a:t>. 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900" dirty="0" smtClean="0">
                  <a:latin typeface="+mn-ea"/>
                </a:rPr>
                <a:t>가치 있는 경험은 우리의  </a:t>
              </a:r>
              <a:r>
                <a:rPr lang="ko-KR" altLang="en-US" sz="900" b="1" dirty="0" smtClean="0">
                  <a:solidFill>
                    <a:srgbClr val="C00000"/>
                  </a:solidFill>
                  <a:latin typeface="+mn-ea"/>
                </a:rPr>
                <a:t>삶을 풍성하고 즐겁게 </a:t>
              </a:r>
              <a:r>
                <a:rPr lang="ko-KR" altLang="en-US" sz="900" dirty="0" smtClean="0">
                  <a:latin typeface="+mn-ea"/>
                </a:rPr>
                <a:t>변화시킬 것이며 함께하는 </a:t>
              </a:r>
              <a:r>
                <a:rPr lang="ko-KR" altLang="en-US" sz="900" b="1" dirty="0" smtClean="0">
                  <a:solidFill>
                    <a:srgbClr val="C00000"/>
                  </a:solidFill>
                  <a:latin typeface="+mn-ea"/>
                </a:rPr>
                <a:t>고객에게도 감동</a:t>
              </a:r>
              <a:r>
                <a:rPr lang="ko-KR" altLang="en-US" sz="900" dirty="0" smtClean="0">
                  <a:latin typeface="+mn-ea"/>
                </a:rPr>
                <a:t>으로</a:t>
              </a:r>
              <a:r>
                <a:rPr lang="ko-KR" altLang="en-US" sz="900" dirty="0" smtClean="0">
                  <a:solidFill>
                    <a:srgbClr val="C00000"/>
                  </a:solidFill>
                  <a:latin typeface="+mn-ea"/>
                </a:rPr>
                <a:t> </a:t>
              </a:r>
              <a:r>
                <a:rPr lang="ko-KR" altLang="en-US" sz="900" dirty="0" smtClean="0">
                  <a:latin typeface="+mn-ea"/>
                </a:rPr>
                <a:t>다가 갈 것입니다</a:t>
              </a:r>
              <a:r>
                <a:rPr lang="en-US" altLang="ko-KR" sz="900" dirty="0" smtClean="0">
                  <a:latin typeface="+mn-ea"/>
                </a:rPr>
                <a:t>. </a:t>
              </a:r>
              <a:endParaRPr lang="ko-KR" altLang="en-US" sz="900" dirty="0" smtClean="0">
                <a:latin typeface="+mn-ea"/>
              </a:endParaRPr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1287422" y="958484"/>
            <a:ext cx="149015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“Our Value”</a:t>
            </a:r>
            <a:endParaRPr lang="en-US" altLang="ko-K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latin typeface="Verdana" pitchFamily="34" charset="0"/>
              </a:rPr>
              <a:t>과학창의재단</a:t>
            </a:r>
            <a:endParaRPr lang="ko-KR" altLang="en-US" sz="1000" b="1" dirty="0">
              <a:latin typeface="Verdana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242" y="1988840"/>
            <a:ext cx="5602668" cy="4001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03437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4062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한식재단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437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3074" name="Picture 2" descr="http://www.mayzen.com/images/work/web/koreanFood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430" y="1486769"/>
            <a:ext cx="522922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Verdana" pitchFamily="34" charset="0"/>
              </a:rPr>
              <a:t>NH </a:t>
            </a:r>
            <a:r>
              <a:rPr lang="ko-KR" altLang="en-US" sz="1600" b="1" dirty="0" smtClean="0">
                <a:latin typeface="Verdana" pitchFamily="34" charset="0"/>
              </a:rPr>
              <a:t>농협컨설팅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437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3074" name="Picture 2" descr="D:\경영지원\경영지원_13년\회사소개서_2013년\포트폴리오\농협은행 컨설팅 메인개편 및 웹접근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7" y="1857364"/>
            <a:ext cx="5863631" cy="40719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21" y="4437112"/>
            <a:ext cx="1267340" cy="792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0386" y="5194067"/>
            <a:ext cx="1075390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1000" dirty="0" smtClean="0">
                <a:solidFill>
                  <a:srgbClr val="FF0000"/>
                </a:solidFill>
              </a:rPr>
              <a:t>진행 중</a:t>
            </a:r>
            <a:endParaRPr kumimoji="1" lang="en-US" sz="1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185736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Verdana" pitchFamily="34" charset="0"/>
              </a:rPr>
              <a:t>AK_PLAZA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437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6" name="그림 5" descr="AK프라자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2863" y="1928802"/>
            <a:ext cx="6032541" cy="38780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1714488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농수산물유통공사</a:t>
            </a:r>
            <a:r>
              <a:rPr lang="en-US" altLang="ko-KR" sz="1600" b="1" dirty="0" smtClean="0">
                <a:latin typeface="Verdana" pitchFamily="34" charset="0"/>
              </a:rPr>
              <a:t>KAMIS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437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8" name="그림 7" descr="카미스구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1785926"/>
            <a:ext cx="5643602" cy="41520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6327" y="1857364"/>
            <a:ext cx="2143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농수산물유통공사</a:t>
            </a:r>
            <a:endParaRPr lang="ko-KR" altLang="en-US" sz="1050" b="1" dirty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0614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029" name="Picture 5" descr="D:\경영지원\경영지원_10년\업무\회사소개서\포트폴리오\농수산물유통공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714488"/>
            <a:ext cx="5138801" cy="414340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76327" y="2852936"/>
            <a:ext cx="2143139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 smtClean="0">
                <a:latin typeface="Verdana" pitchFamily="34" charset="0"/>
              </a:rPr>
              <a:t>[ </a:t>
            </a:r>
            <a:r>
              <a:rPr lang="ko-KR" altLang="en-US" sz="1050" b="1" dirty="0" smtClean="0">
                <a:latin typeface="Verdana" pitchFamily="34" charset="0"/>
              </a:rPr>
              <a:t>통합홈페이지 개편 사업 </a:t>
            </a:r>
            <a:r>
              <a:rPr lang="en-US" altLang="ko-KR" sz="1050" b="1" dirty="0" smtClean="0">
                <a:latin typeface="Verdana" pitchFamily="34" charset="0"/>
              </a:rPr>
              <a:t>]</a:t>
            </a:r>
          </a:p>
          <a:p>
            <a:endParaRPr lang="en-US" altLang="ko-KR" sz="1050" b="1" dirty="0" smtClean="0">
              <a:latin typeface="Verdana" pitchFamily="34" charset="0"/>
            </a:endParaRPr>
          </a:p>
          <a:p>
            <a:r>
              <a:rPr lang="ko-KR" altLang="en-US" sz="1000" dirty="0" err="1" smtClean="0">
                <a:latin typeface="+mn-ea"/>
              </a:rPr>
              <a:t>농수산물비지니스</a:t>
            </a:r>
            <a:endParaRPr lang="en-US" altLang="ko-KR" sz="1000" dirty="0" smtClean="0">
              <a:latin typeface="+mn-ea"/>
            </a:endParaRPr>
          </a:p>
          <a:p>
            <a:r>
              <a:rPr lang="ko-KR" altLang="en-US" sz="1000" dirty="0" smtClean="0">
                <a:latin typeface="+mn-ea"/>
              </a:rPr>
              <a:t>브랜드전시관</a:t>
            </a:r>
            <a:endParaRPr lang="en-US" altLang="ko-KR" sz="1000" dirty="0" smtClean="0">
              <a:latin typeface="+mn-ea"/>
            </a:endParaRPr>
          </a:p>
          <a:p>
            <a:r>
              <a:rPr lang="ko-KR" altLang="en-US" sz="1000" dirty="0" err="1" smtClean="0">
                <a:latin typeface="+mn-ea"/>
              </a:rPr>
              <a:t>쌀정보시스템</a:t>
            </a:r>
            <a:endParaRPr lang="en-US" altLang="ko-KR" sz="1000" dirty="0" smtClean="0">
              <a:latin typeface="+mn-ea"/>
            </a:endParaRPr>
          </a:p>
          <a:p>
            <a:r>
              <a:rPr lang="ko-KR" altLang="en-US" sz="1000" dirty="0" smtClean="0">
                <a:latin typeface="+mn-ea"/>
              </a:rPr>
              <a:t>우수농산물</a:t>
            </a:r>
            <a:endParaRPr lang="en-US" altLang="ko-KR" sz="1000" dirty="0" smtClean="0">
              <a:latin typeface="+mn-ea"/>
            </a:endParaRPr>
          </a:p>
          <a:p>
            <a:r>
              <a:rPr lang="ko-KR" altLang="en-US" sz="1000" dirty="0" smtClean="0">
                <a:latin typeface="+mn-ea"/>
              </a:rPr>
              <a:t>유통교육원</a:t>
            </a:r>
            <a:endParaRPr lang="en-US" altLang="ko-KR" sz="1000" dirty="0" smtClean="0">
              <a:latin typeface="+mn-ea"/>
            </a:endParaRPr>
          </a:p>
          <a:p>
            <a:r>
              <a:rPr lang="ko-KR" altLang="en-US" sz="1000" dirty="0" smtClean="0">
                <a:latin typeface="+mn-ea"/>
              </a:rPr>
              <a:t>화훼공판장</a:t>
            </a:r>
            <a:endParaRPr lang="en-US" altLang="ko-KR" sz="1000" dirty="0" smtClean="0">
              <a:latin typeface="+mn-ea"/>
            </a:endParaRPr>
          </a:p>
          <a:p>
            <a:r>
              <a:rPr lang="ko-KR" altLang="en-US" sz="1000" dirty="0" smtClean="0">
                <a:latin typeface="+mn-ea"/>
              </a:rPr>
              <a:t>휘모리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err="1" smtClean="0">
                <a:latin typeface="+mn-ea"/>
              </a:rPr>
              <a:t>aT</a:t>
            </a:r>
            <a:r>
              <a:rPr lang="ko-KR" altLang="en-US" sz="1000" dirty="0" smtClean="0">
                <a:latin typeface="+mn-ea"/>
              </a:rPr>
              <a:t>센터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At</a:t>
            </a:r>
            <a:r>
              <a:rPr lang="ko-KR" altLang="en-US" sz="1000" dirty="0" smtClean="0">
                <a:latin typeface="+mn-ea"/>
              </a:rPr>
              <a:t>포털</a:t>
            </a:r>
            <a:endParaRPr lang="en-US" altLang="ko-KR" sz="1000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1565" y="1857364"/>
            <a:ext cx="2976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명지대학교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pic>
        <p:nvPicPr>
          <p:cNvPr id="9" name="Picture 10" descr="명지대학교"/>
          <p:cNvPicPr>
            <a:picLocks noChangeAspect="1" noChangeArrowheads="1"/>
          </p:cNvPicPr>
          <p:nvPr/>
        </p:nvPicPr>
        <p:blipFill>
          <a:blip r:embed="rId2" cstate="print"/>
          <a:srcRect t="452"/>
          <a:stretch>
            <a:fillRect/>
          </a:stretch>
        </p:blipFill>
        <p:spPr bwMode="auto">
          <a:xfrm>
            <a:off x="3867145" y="1972478"/>
            <a:ext cx="4602441" cy="2813844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285852" y="22145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모션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1565" y="1857364"/>
            <a:ext cx="2976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Verdana" pitchFamily="34" charset="0"/>
              </a:rPr>
              <a:t>한국문화예술진흥원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pic>
        <p:nvPicPr>
          <p:cNvPr id="9" name="Picture 26" descr="문화예술위원회"/>
          <p:cNvPicPr>
            <a:picLocks noChangeAspect="1" noChangeArrowheads="1"/>
          </p:cNvPicPr>
          <p:nvPr/>
        </p:nvPicPr>
        <p:blipFill>
          <a:blip r:embed="rId2" cstate="print"/>
          <a:srcRect l="309"/>
          <a:stretch>
            <a:fillRect/>
          </a:stretch>
        </p:blipFill>
        <p:spPr bwMode="auto">
          <a:xfrm>
            <a:off x="3867145" y="1928802"/>
            <a:ext cx="4250562" cy="400052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285852" y="2214554"/>
            <a:ext cx="3071834" cy="43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모션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5852" y="1643050"/>
            <a:ext cx="7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50" dirty="0" smtClean="0">
                <a:latin typeface="Verdana" pitchFamily="34" charset="0"/>
              </a:rPr>
              <a:t>Mobile, App</a:t>
            </a:r>
          </a:p>
        </p:txBody>
      </p:sp>
    </p:spTree>
    <p:extLst>
      <p:ext uri="{BB962C8B-B14F-4D97-AF65-F5344CB8AC3E}">
        <p14:creationId xmlns:p14="http://schemas.microsoft.com/office/powerpoint/2010/main" val="34194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2565" y="1370244"/>
            <a:ext cx="3323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 smtClean="0"/>
              <a:t>aT</a:t>
            </a:r>
            <a:r>
              <a:rPr lang="en-US" altLang="ko-KR" sz="1600" b="1" dirty="0" smtClean="0"/>
              <a:t> Center Mobile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6852" y="1727434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800" dirty="0" smtClean="0"/>
              <a:t>지원 </a:t>
            </a:r>
            <a:r>
              <a:rPr lang="en-US" altLang="ko-KR" sz="800" dirty="0"/>
              <a:t>OS : Apple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-Phone &amp;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-Pod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 descr="D:\경영지원\경영지원_13년\회사소개서_2013년\포트폴리오\aT센터 모바일 구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071678"/>
            <a:ext cx="3768135" cy="4144949"/>
          </a:xfrm>
          <a:prstGeom prst="rect">
            <a:avLst/>
          </a:prstGeom>
          <a:noFill/>
        </p:spPr>
      </p:pic>
      <p:pic>
        <p:nvPicPr>
          <p:cNvPr id="6147" name="Picture 3" descr="D:\경영지원\경영지원_13년\회사소개서_2013년\포트폴리오\FIS 모바일 구축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57364"/>
            <a:ext cx="3771422" cy="464347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57818" y="1370244"/>
            <a:ext cx="3323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 smtClean="0"/>
              <a:t>aT</a:t>
            </a:r>
            <a:r>
              <a:rPr lang="en-US" altLang="ko-KR" sz="1600" b="1" dirty="0" smtClean="0"/>
              <a:t> FIS </a:t>
            </a:r>
            <a:r>
              <a:rPr lang="ko-KR" altLang="en-US" sz="1600" b="1" dirty="0" smtClean="0"/>
              <a:t>식품산업통계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2105" y="1727434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800" dirty="0" smtClean="0"/>
              <a:t>지원 </a:t>
            </a:r>
            <a:r>
              <a:rPr lang="en-US" altLang="ko-KR" sz="800" dirty="0"/>
              <a:t>OS : Apple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-Phone &amp;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-Pod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0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Group 198"/>
          <p:cNvGraphicFramePr>
            <a:graphicFrameLocks noGrp="1"/>
          </p:cNvGraphicFramePr>
          <p:nvPr/>
        </p:nvGraphicFramePr>
        <p:xfrm>
          <a:off x="1264587" y="4360723"/>
          <a:ext cx="6950753" cy="1384560"/>
        </p:xfrm>
        <a:graphic>
          <a:graphicData uri="http://schemas.openxmlformats.org/drawingml/2006/table">
            <a:tbl>
              <a:tblPr/>
              <a:tblGrid>
                <a:gridCol w="1433824"/>
                <a:gridCol w="867638"/>
                <a:gridCol w="1140101"/>
                <a:gridCol w="875364"/>
                <a:gridCol w="753625"/>
                <a:gridCol w="763287"/>
                <a:gridCol w="1116914"/>
              </a:tblGrid>
              <a:tr h="198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기획</a:t>
                      </a: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ko-KR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컨설팅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디자인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S/W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H/W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경영지원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2222"/>
                    </a:solidFill>
                  </a:tcPr>
                </a:tc>
              </a:tr>
              <a:tr h="198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38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8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특급기술자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고급기술자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8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중급기술자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8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초급기술자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sm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" name="직사각형 29"/>
          <p:cNvSpPr/>
          <p:nvPr/>
        </p:nvSpPr>
        <p:spPr>
          <a:xfrm>
            <a:off x="3993784" y="2276872"/>
            <a:ext cx="1649786" cy="28575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ko-KR" altLang="en-US" sz="900" dirty="0" smtClean="0">
                <a:solidFill>
                  <a:prstClr val="black"/>
                </a:solidFill>
                <a:latin typeface="+mn-ea"/>
              </a:rPr>
              <a:t>대표이사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3993784" y="3260042"/>
            <a:ext cx="1649786" cy="28575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en-US" sz="1000" dirty="0" smtClean="0">
                <a:latin typeface="+mn-ea"/>
              </a:rPr>
              <a:t>Business </a:t>
            </a:r>
            <a:r>
              <a:rPr lang="ko-KR" altLang="en-US" sz="1000" dirty="0" smtClean="0">
                <a:latin typeface="+mn-ea"/>
              </a:rPr>
              <a:t>총괄 본부</a:t>
            </a: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565552" y="3859847"/>
            <a:ext cx="1649786" cy="28575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Sales Group</a:t>
            </a: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5708296" y="2589862"/>
            <a:ext cx="1649786" cy="28575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900" b="1" kern="0" dirty="0" smtClean="0">
                <a:latin typeface="+mn-ea"/>
              </a:rPr>
              <a:t>기업부설연구소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715008" y="2947052"/>
            <a:ext cx="1649786" cy="28575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경영지원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827290" y="3860657"/>
            <a:ext cx="1649786" cy="28575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1000" dirty="0" smtClean="0">
                <a:latin typeface="+mn-ea"/>
              </a:rPr>
              <a:t>Development </a:t>
            </a:r>
            <a:r>
              <a:rPr lang="en-US" sz="1000" dirty="0" smtClean="0">
                <a:latin typeface="+mn-ea"/>
              </a:rPr>
              <a:t>Group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279140" y="3858784"/>
            <a:ext cx="1649786" cy="28575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900" dirty="0" smtClean="0">
                <a:latin typeface="+mn-ea"/>
              </a:rPr>
              <a:t>PM Group</a:t>
            </a:r>
            <a:endParaRPr lang="ko-KR" altLang="en-US" sz="900" dirty="0" smtClean="0">
              <a:latin typeface="+mn-ea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3065090" y="3858784"/>
            <a:ext cx="1649786" cy="28575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900" dirty="0" smtClean="0">
                <a:latin typeface="+mn-ea"/>
              </a:rPr>
              <a:t>UX Design Group</a:t>
            </a:r>
            <a:endParaRPr lang="ko-KR" altLang="en-US" sz="900" dirty="0">
              <a:latin typeface="+mn-ea"/>
            </a:endParaRPr>
          </a:p>
        </p:txBody>
      </p:sp>
      <p:cxnSp>
        <p:nvCxnSpPr>
          <p:cNvPr id="38" name="직선 연결선 37"/>
          <p:cNvCxnSpPr>
            <a:stCxn id="30" idx="2"/>
            <a:endCxn id="31" idx="0"/>
          </p:cNvCxnSpPr>
          <p:nvPr/>
        </p:nvCxnSpPr>
        <p:spPr>
          <a:xfrm rot="5400000">
            <a:off x="4469968" y="2911333"/>
            <a:ext cx="697418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hape 38"/>
          <p:cNvCxnSpPr>
            <a:stCxn id="33" idx="1"/>
            <a:endCxn id="30" idx="2"/>
          </p:cNvCxnSpPr>
          <p:nvPr/>
        </p:nvCxnSpPr>
        <p:spPr>
          <a:xfrm rot="10800000">
            <a:off x="4818678" y="2562624"/>
            <a:ext cx="889619" cy="170114"/>
          </a:xfrm>
          <a:prstGeom prst="bent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hape 39"/>
          <p:cNvCxnSpPr>
            <a:stCxn id="34" idx="1"/>
            <a:endCxn id="30" idx="2"/>
          </p:cNvCxnSpPr>
          <p:nvPr/>
        </p:nvCxnSpPr>
        <p:spPr>
          <a:xfrm rot="10800000">
            <a:off x="4818678" y="2562624"/>
            <a:ext cx="896331" cy="527304"/>
          </a:xfrm>
          <a:prstGeom prst="bent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꺾인 연결선 40"/>
          <p:cNvCxnSpPr>
            <a:stCxn id="31" idx="2"/>
            <a:endCxn id="36" idx="0"/>
          </p:cNvCxnSpPr>
          <p:nvPr/>
        </p:nvCxnSpPr>
        <p:spPr>
          <a:xfrm rot="5400000">
            <a:off x="3304860" y="2344967"/>
            <a:ext cx="312990" cy="2714644"/>
          </a:xfrm>
          <a:prstGeom prst="bent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꺾인 연결선 47"/>
          <p:cNvCxnSpPr>
            <a:stCxn id="31" idx="2"/>
            <a:endCxn id="37" idx="0"/>
          </p:cNvCxnSpPr>
          <p:nvPr/>
        </p:nvCxnSpPr>
        <p:spPr>
          <a:xfrm rot="5400000">
            <a:off x="4197835" y="3237942"/>
            <a:ext cx="312990" cy="928694"/>
          </a:xfrm>
          <a:prstGeom prst="bent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꺾인 연결선 49"/>
          <p:cNvCxnSpPr>
            <a:stCxn id="31" idx="2"/>
            <a:endCxn id="35" idx="0"/>
          </p:cNvCxnSpPr>
          <p:nvPr/>
        </p:nvCxnSpPr>
        <p:spPr>
          <a:xfrm rot="16200000" flipH="1">
            <a:off x="5077999" y="3286472"/>
            <a:ext cx="314863" cy="833506"/>
          </a:xfrm>
          <a:prstGeom prst="bent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꺾인 연결선 50"/>
          <p:cNvCxnSpPr>
            <a:stCxn id="31" idx="2"/>
            <a:endCxn id="32" idx="0"/>
          </p:cNvCxnSpPr>
          <p:nvPr/>
        </p:nvCxnSpPr>
        <p:spPr>
          <a:xfrm rot="16200000" flipH="1">
            <a:off x="5947535" y="2416936"/>
            <a:ext cx="314053" cy="2571768"/>
          </a:xfrm>
          <a:prstGeom prst="bent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1287422" y="958484"/>
            <a:ext cx="1820178" cy="454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“Organization”</a:t>
            </a:r>
            <a:endParaRPr lang="en-US" altLang="ko-K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1538" y="185736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latin typeface="Verdana" pitchFamily="34" charset="0"/>
              </a:rPr>
              <a:t>카미스</a:t>
            </a:r>
            <a:r>
              <a:rPr lang="ko-KR" altLang="en-US" sz="1600" b="1" dirty="0" smtClean="0">
                <a:latin typeface="Verdana" pitchFamily="34" charset="0"/>
              </a:rPr>
              <a:t> </a:t>
            </a:r>
            <a:r>
              <a:rPr lang="en-US" altLang="ko-KR" sz="1600" b="1" dirty="0" smtClean="0">
                <a:latin typeface="Verdana" pitchFamily="34" charset="0"/>
              </a:rPr>
              <a:t/>
            </a:r>
            <a:br>
              <a:rPr lang="en-US" altLang="ko-KR" sz="1600" b="1" dirty="0" smtClean="0">
                <a:latin typeface="Verdana" pitchFamily="34" charset="0"/>
              </a:rPr>
            </a:br>
            <a:r>
              <a:rPr lang="ko-KR" altLang="en-US" sz="1600" b="1" dirty="0" err="1" smtClean="0">
                <a:latin typeface="Verdana" pitchFamily="34" charset="0"/>
              </a:rPr>
              <a:t>모바일앱</a:t>
            </a:r>
            <a:r>
              <a:rPr lang="ko-KR" altLang="en-US" sz="1600" b="1" dirty="0" smtClean="0">
                <a:latin typeface="Verdana" pitchFamily="34" charset="0"/>
              </a:rPr>
              <a:t> </a:t>
            </a:r>
            <a:endParaRPr lang="ko-KR" altLang="en-US" sz="1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437" y="2442154"/>
            <a:ext cx="3071834" cy="47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디자인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 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endParaRPr kumimoji="1" lang="en-US" sz="10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09" y="1916832"/>
            <a:ext cx="5601734" cy="3734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8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2565" y="1370244"/>
            <a:ext cx="3323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MK Food </a:t>
            </a:r>
            <a:r>
              <a:rPr lang="ko-KR" altLang="en-US" sz="1600" b="1" dirty="0"/>
              <a:t>맛 집 소개 </a:t>
            </a:r>
            <a:r>
              <a:rPr lang="en-US" altLang="ko-KR" sz="1600" b="1" dirty="0"/>
              <a:t>Application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6852" y="1727434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800" dirty="0" smtClean="0"/>
              <a:t>지원 </a:t>
            </a:r>
            <a:r>
              <a:rPr lang="en-US" altLang="ko-KR" sz="800" dirty="0"/>
              <a:t>OS : Apple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-Phone &amp;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-Pod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7" y="2492896"/>
            <a:ext cx="721146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081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565" y="1370244"/>
            <a:ext cx="3323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MK Economy Application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852" y="1727434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800" dirty="0"/>
              <a:t>지원 </a:t>
            </a:r>
            <a:r>
              <a:rPr lang="en-US" altLang="ko-KR" sz="800" dirty="0"/>
              <a:t>OS : Windows Mobile 6.1, Windows Mobile 6.5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82" y="2492896"/>
            <a:ext cx="692523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9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565" y="1370244"/>
            <a:ext cx="3323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MK News Application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852" y="1727434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800" dirty="0"/>
              <a:t>지원 </a:t>
            </a:r>
            <a:r>
              <a:rPr lang="en-US" altLang="ko-KR" sz="800" dirty="0"/>
              <a:t>OS : Windows Mobile 6.1, Windows Mobile 6.5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7" y="2492897"/>
            <a:ext cx="720954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284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565" y="1370244"/>
            <a:ext cx="3323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MK </a:t>
            </a:r>
            <a:r>
              <a:rPr lang="ko-KR" altLang="en-US" sz="1600" b="1" dirty="0"/>
              <a:t>회사 소개 </a:t>
            </a:r>
            <a:r>
              <a:rPr lang="en-US" altLang="ko-KR" sz="1600" b="1" dirty="0"/>
              <a:t>Application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852" y="1727434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800" dirty="0"/>
              <a:t>지원 </a:t>
            </a:r>
            <a:r>
              <a:rPr lang="en-US" altLang="ko-KR" sz="800" dirty="0"/>
              <a:t>OS : Apple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-Phone &amp;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-Pod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/>
          <a:stretch/>
        </p:blipFill>
        <p:spPr>
          <a:xfrm>
            <a:off x="1462848" y="2498650"/>
            <a:ext cx="6218304" cy="278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544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565" y="1370244"/>
            <a:ext cx="3827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LED </a:t>
            </a:r>
            <a:r>
              <a:rPr lang="ko-KR" altLang="en-US" sz="1600" b="1" dirty="0"/>
              <a:t>무선 </a:t>
            </a:r>
            <a:r>
              <a:rPr lang="en-US" altLang="ko-KR" sz="1600" b="1" dirty="0"/>
              <a:t>Remote Control Application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852" y="1727434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800" dirty="0" smtClean="0"/>
              <a:t>지원 </a:t>
            </a:r>
            <a:r>
              <a:rPr lang="en-US" altLang="ko-KR" sz="800" dirty="0"/>
              <a:t>OS : Apple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-Phone &amp;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-Pod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30" y="2492896"/>
            <a:ext cx="6742739" cy="269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86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565" y="1370244"/>
            <a:ext cx="3467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/>
              <a:t>Serom</a:t>
            </a:r>
            <a:r>
              <a:rPr lang="en-US" altLang="ko-KR" sz="1600" b="1" dirty="0"/>
              <a:t> </a:t>
            </a:r>
            <a:r>
              <a:rPr lang="ko-KR" altLang="en-US" sz="1600" b="1" dirty="0"/>
              <a:t>무료 국제 전화 </a:t>
            </a:r>
            <a:r>
              <a:rPr lang="en-US" altLang="ko-KR" sz="1600" b="1" dirty="0"/>
              <a:t>Application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852" y="1727434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800" dirty="0" smtClean="0"/>
              <a:t>지원 </a:t>
            </a:r>
            <a:r>
              <a:rPr lang="en-US" altLang="ko-KR" sz="800" dirty="0"/>
              <a:t>OS : Apple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-Phone &amp;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-Pod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7" y="2482910"/>
            <a:ext cx="7211466" cy="32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137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565" y="1370244"/>
            <a:ext cx="3323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Mobile Office Application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852" y="1727434"/>
            <a:ext cx="3071834" cy="25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800" dirty="0" smtClean="0"/>
              <a:t>지원 </a:t>
            </a:r>
            <a:r>
              <a:rPr lang="en-US" altLang="ko-KR" sz="800" dirty="0"/>
              <a:t>OS : Apple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-Phone &amp; </a:t>
            </a:r>
            <a:r>
              <a:rPr lang="en-US" altLang="ko-KR" sz="800" dirty="0" err="1"/>
              <a:t>i</a:t>
            </a:r>
            <a:r>
              <a:rPr lang="en-US" altLang="ko-KR" sz="800" dirty="0"/>
              <a:t>-Pod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7" y="2492896"/>
            <a:ext cx="7632166" cy="226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296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565" y="1370244"/>
            <a:ext cx="3755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MK News Application (For </a:t>
            </a:r>
            <a:r>
              <a:rPr lang="ko-KR" altLang="en-US" sz="1600" b="1" dirty="0"/>
              <a:t>바다 </a:t>
            </a:r>
            <a:r>
              <a:rPr lang="en-US" altLang="ko-KR" sz="1600" b="1" dirty="0"/>
              <a:t>OS)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852" y="1727434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800" b="1" dirty="0"/>
              <a:t>Project date : </a:t>
            </a:r>
            <a:r>
              <a:rPr lang="en-US" altLang="ko-KR" sz="800" b="1" dirty="0" smtClean="0"/>
              <a:t>2011</a:t>
            </a:r>
            <a:endParaRPr lang="en-US" altLang="ko-KR" sz="800" dirty="0" smtClean="0"/>
          </a:p>
          <a:p>
            <a:pPr fontAlgn="base">
              <a:lnSpc>
                <a:spcPct val="150000"/>
              </a:lnSpc>
            </a:pPr>
            <a:r>
              <a:rPr lang="ko-KR" altLang="en-US" sz="800" dirty="0" smtClean="0"/>
              <a:t>지원 </a:t>
            </a:r>
            <a:r>
              <a:rPr lang="en-US" altLang="ko-KR" sz="800" dirty="0"/>
              <a:t>OS : </a:t>
            </a:r>
            <a:r>
              <a:rPr lang="ko-KR" altLang="en-US" sz="800" dirty="0"/>
              <a:t>바다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9" y="2492896"/>
            <a:ext cx="716536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033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565" y="1370244"/>
            <a:ext cx="3539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/>
              <a:t>식약청</a:t>
            </a:r>
            <a:r>
              <a:rPr lang="ko-KR" altLang="en-US" sz="1600" b="1" dirty="0"/>
              <a:t> 위해 물질 총서 </a:t>
            </a:r>
            <a:r>
              <a:rPr lang="en-US" altLang="ko-KR" sz="1600" b="1" dirty="0"/>
              <a:t>Application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852" y="1727434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800" b="1" dirty="0"/>
              <a:t>Project date : </a:t>
            </a:r>
            <a:r>
              <a:rPr lang="en-US" altLang="ko-KR" sz="800" b="1" dirty="0" smtClean="0"/>
              <a:t>2011</a:t>
            </a:r>
            <a:endParaRPr lang="en-US" altLang="ko-KR" sz="800" dirty="0" smtClean="0"/>
          </a:p>
          <a:p>
            <a:pPr fontAlgn="base">
              <a:lnSpc>
                <a:spcPct val="150000"/>
              </a:lnSpc>
            </a:pPr>
            <a:r>
              <a:rPr lang="ko-KR" altLang="en-US" sz="800" dirty="0" smtClean="0"/>
              <a:t>지원 </a:t>
            </a:r>
            <a:r>
              <a:rPr lang="en-US" altLang="ko-KR" sz="800" dirty="0" smtClean="0"/>
              <a:t>OS : Apple </a:t>
            </a:r>
            <a:r>
              <a:rPr lang="en-US" altLang="ko-KR" sz="800" dirty="0" err="1" smtClean="0"/>
              <a:t>i</a:t>
            </a:r>
            <a:r>
              <a:rPr lang="en-US" altLang="ko-KR" sz="800" dirty="0" smtClean="0"/>
              <a:t>-Phone &amp; </a:t>
            </a:r>
            <a:r>
              <a:rPr lang="en-US" altLang="ko-KR" sz="800" dirty="0" err="1" smtClean="0"/>
              <a:t>i</a:t>
            </a:r>
            <a:r>
              <a:rPr lang="en-US" altLang="ko-KR" sz="800" dirty="0" smtClean="0"/>
              <a:t>-Pod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80" y="2489329"/>
            <a:ext cx="6322039" cy="266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3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 descr="wcms.gif"/>
          <p:cNvPicPr>
            <a:picLocks noChangeAspect="1"/>
          </p:cNvPicPr>
          <p:nvPr/>
        </p:nvPicPr>
        <p:blipFill>
          <a:blip r:embed="rId2" cstate="print"/>
          <a:srcRect t="20927" b="65161"/>
          <a:stretch>
            <a:fillRect/>
          </a:stretch>
        </p:blipFill>
        <p:spPr>
          <a:xfrm>
            <a:off x="2101880" y="2379660"/>
            <a:ext cx="5208118" cy="3857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1628800"/>
            <a:ext cx="7081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spc="-150" dirty="0" smtClean="0">
                <a:latin typeface="Verdana" pitchFamily="34" charset="0"/>
              </a:rPr>
              <a:t>May-WCMS</a:t>
            </a:r>
            <a:endParaRPr lang="en-US" altLang="ko-KR" sz="1400" b="1" spc="-150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852" y="1884065"/>
            <a:ext cx="7081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spc="-150" dirty="0" smtClean="0">
                <a:solidFill>
                  <a:srgbClr val="A82222"/>
                </a:solidFill>
                <a:latin typeface="Verdana" pitchFamily="34" charset="0"/>
              </a:rPr>
              <a:t>May-WCMS ( Web Contents Management System)</a:t>
            </a:r>
            <a:r>
              <a:rPr lang="ko-KR" altLang="en-US" sz="1000" b="1" spc="-150" dirty="0" smtClean="0">
                <a:latin typeface="Verdana" pitchFamily="34" charset="0"/>
              </a:rPr>
              <a:t>는 웹사이트 관리시스템으로써 웹사이트의 컨텐츠를 작성</a:t>
            </a:r>
            <a:r>
              <a:rPr lang="en-US" altLang="ko-KR" sz="1000" b="1" spc="-150" dirty="0" smtClean="0">
                <a:latin typeface="Verdana" pitchFamily="34" charset="0"/>
              </a:rPr>
              <a:t>, </a:t>
            </a:r>
            <a:r>
              <a:rPr lang="ko-KR" altLang="en-US" sz="1000" b="1" spc="-150" dirty="0" smtClean="0">
                <a:latin typeface="Verdana" pitchFamily="34" charset="0"/>
              </a:rPr>
              <a:t>관리</a:t>
            </a:r>
            <a:r>
              <a:rPr lang="en-US" altLang="ko-KR" sz="1000" b="1" spc="-150" dirty="0" smtClean="0">
                <a:latin typeface="Verdana" pitchFamily="34" charset="0"/>
              </a:rPr>
              <a:t>, </a:t>
            </a:r>
            <a:r>
              <a:rPr lang="ko-KR" altLang="en-US" sz="1000" b="1" spc="-150" dirty="0" smtClean="0">
                <a:latin typeface="Verdana" pitchFamily="34" charset="0"/>
              </a:rPr>
              <a:t>출판하는 개발에서부터 운영</a:t>
            </a:r>
            <a:r>
              <a:rPr lang="en-US" altLang="ko-KR" sz="1000" b="1" spc="-150" dirty="0" smtClean="0">
                <a:latin typeface="Verdana" pitchFamily="34" charset="0"/>
              </a:rPr>
              <a:t>/</a:t>
            </a:r>
            <a:r>
              <a:rPr lang="ko-KR" altLang="en-US" sz="1000" b="1" spc="-150" dirty="0" smtClean="0">
                <a:latin typeface="Verdana" pitchFamily="34" charset="0"/>
              </a:rPr>
              <a:t>관리에 이르기 까지 웹사이트 운영의 전 과정을 관리하는 관리시스템입니다</a:t>
            </a:r>
            <a:r>
              <a:rPr lang="en-US" altLang="ko-KR" sz="1000" b="1" spc="-150" dirty="0" smtClean="0">
                <a:latin typeface="Verdana" pitchFamily="34" charset="0"/>
              </a:rPr>
              <a:t>.</a:t>
            </a:r>
            <a:endParaRPr lang="en-US" altLang="ko-KR" sz="1000" b="1" spc="-150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87422" y="958484"/>
            <a:ext cx="1423788" cy="454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“Solutions”</a:t>
            </a:r>
            <a:endParaRPr lang="en-US" altLang="ko-K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43608" y="1370244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KOREA Health Tour Guide, </a:t>
            </a:r>
            <a:r>
              <a:rPr lang="ko-KR" altLang="en-US" sz="1600" b="1" dirty="0" smtClean="0"/>
              <a:t>시흥시 광역교통정보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7895" y="1727434"/>
            <a:ext cx="1220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800" b="1" dirty="0" smtClean="0"/>
              <a:t>Project date : 2011</a:t>
            </a:r>
            <a:endParaRPr kumimoji="1" lang="en-US" altLang="ko-KR" sz="8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23968" r="35794" b="10031"/>
          <a:stretch/>
        </p:blipFill>
        <p:spPr>
          <a:xfrm>
            <a:off x="2555776" y="2492896"/>
            <a:ext cx="4202006" cy="363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152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565" y="1370244"/>
            <a:ext cx="3539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4MINUTE music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tap game</a:t>
            </a:r>
            <a:endParaRPr lang="en-US" altLang="ko-KR" sz="16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852" y="1727434"/>
            <a:ext cx="3071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800" b="1" dirty="0" smtClean="0"/>
              <a:t>Project date : 2011</a:t>
            </a:r>
            <a:endParaRPr kumimoji="1" lang="en-US" altLang="ko-KR" sz="8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t="25844" r="6541" b="13657"/>
          <a:stretch/>
        </p:blipFill>
        <p:spPr>
          <a:xfrm>
            <a:off x="1277986" y="2492896"/>
            <a:ext cx="6750398" cy="35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827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565" y="1370244"/>
            <a:ext cx="3539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Verdana" pitchFamily="34" charset="0"/>
              </a:rPr>
              <a:t>LG </a:t>
            </a:r>
            <a:r>
              <a:rPr lang="en-US" altLang="ko-KR" sz="1600" b="1" dirty="0" err="1" smtClean="0">
                <a:latin typeface="Verdana" pitchFamily="34" charset="0"/>
              </a:rPr>
              <a:t>Gameworld</a:t>
            </a:r>
            <a:r>
              <a:rPr lang="ko-KR" altLang="en-US" sz="1600" b="1" dirty="0" smtClean="0">
                <a:latin typeface="Verdana" pitchFamily="34" charset="0"/>
              </a:rPr>
              <a:t> </a:t>
            </a:r>
            <a:r>
              <a:rPr lang="en-US" altLang="ko-KR" sz="1600" b="1" dirty="0" smtClean="0">
                <a:latin typeface="Verdana" pitchFamily="34" charset="0"/>
              </a:rPr>
              <a:t>GUI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33093" r="6728" b="25906"/>
          <a:stretch/>
        </p:blipFill>
        <p:spPr>
          <a:xfrm>
            <a:off x="837488" y="2498186"/>
            <a:ext cx="7691215" cy="28030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6852" y="1727434"/>
            <a:ext cx="3071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800" b="1" dirty="0" smtClean="0"/>
              <a:t>Project date : 2011</a:t>
            </a:r>
            <a:endParaRPr kumimoji="1" lang="en-US" altLang="ko-KR" sz="8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733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565" y="1857364"/>
            <a:ext cx="2976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Verdana" pitchFamily="34" charset="0"/>
              </a:rPr>
              <a:t>SI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852" y="2214554"/>
            <a:ext cx="3071834" cy="43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1" lang="en-US" sz="800" b="1" dirty="0" smtClean="0"/>
              <a:t>Project Date : 2003 ~ </a:t>
            </a:r>
          </a:p>
          <a:p>
            <a:pPr fontAlgn="base">
              <a:lnSpc>
                <a:spcPct val="150000"/>
              </a:lnSpc>
            </a:pP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기획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설계 </a:t>
            </a:r>
            <a:r>
              <a:rPr kumimoji="1" lang="en-US" altLang="ko-KR" sz="80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kumimoji="1" lang="ko-KR" altLang="en-US" sz="800" dirty="0" smtClean="0">
                <a:solidFill>
                  <a:schemeClr val="bg1">
                    <a:lumMod val="50000"/>
                  </a:schemeClr>
                </a:solidFill>
              </a:rPr>
              <a:t>개발</a:t>
            </a:r>
            <a:endParaRPr kumimoji="1" lang="en-US" altLang="ko-KR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7" y="3104810"/>
            <a:ext cx="3571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한국공항공사 위기대응 시스템 구축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도시철도공사 </a:t>
            </a:r>
            <a:r>
              <a:rPr lang="en-US" altLang="ko-KR" sz="900" dirty="0" smtClean="0">
                <a:latin typeface="+mn-ea"/>
              </a:rPr>
              <a:t>VOC </a:t>
            </a:r>
            <a:r>
              <a:rPr lang="ko-KR" altLang="en-US" sz="900" dirty="0" smtClean="0">
                <a:latin typeface="+mn-ea"/>
              </a:rPr>
              <a:t>구축</a:t>
            </a:r>
            <a:endParaRPr lang="en-US" altLang="ko-KR" sz="900" dirty="0" smtClean="0"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9058" y="4087796"/>
            <a:ext cx="3146674" cy="27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농수산물유통공사</a:t>
            </a:r>
            <a:r>
              <a:rPr lang="en-US" altLang="ko-KR" sz="900" dirty="0" smtClean="0">
                <a:latin typeface="+mn-ea"/>
              </a:rPr>
              <a:t>-</a:t>
            </a:r>
            <a:r>
              <a:rPr lang="ko-KR" altLang="en-US" sz="900" dirty="0" smtClean="0">
                <a:latin typeface="+mn-ea"/>
              </a:rPr>
              <a:t>무역거래알선</a:t>
            </a:r>
            <a:r>
              <a:rPr lang="en-US" altLang="ko-KR" sz="900" dirty="0" smtClean="0">
                <a:latin typeface="+mn-ea"/>
              </a:rPr>
              <a:t>(B2B)</a:t>
            </a:r>
            <a:r>
              <a:rPr lang="ko-KR" altLang="en-US" sz="900" dirty="0" smtClean="0">
                <a:latin typeface="+mn-ea"/>
              </a:rPr>
              <a:t>시스템 구축</a:t>
            </a:r>
            <a:endParaRPr lang="en-US" altLang="ko-KR" sz="900" b="1" dirty="0" smtClean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9057" y="4836233"/>
            <a:ext cx="37862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농수산물유통공사</a:t>
            </a:r>
            <a:r>
              <a:rPr lang="en-US" altLang="ko-KR" sz="900" dirty="0" smtClean="0">
                <a:latin typeface="+mn-ea"/>
              </a:rPr>
              <a:t>-</a:t>
            </a:r>
            <a:r>
              <a:rPr lang="ko-KR" altLang="en-US" sz="900" dirty="0" smtClean="0">
                <a:latin typeface="+mn-ea"/>
              </a:rPr>
              <a:t>무역거래알선</a:t>
            </a:r>
            <a:r>
              <a:rPr lang="en-US" altLang="ko-KR" sz="900" dirty="0" smtClean="0">
                <a:latin typeface="+mn-ea"/>
              </a:rPr>
              <a:t>(B2B)</a:t>
            </a:r>
            <a:r>
              <a:rPr lang="ko-KR" altLang="en-US" sz="900" dirty="0" smtClean="0">
                <a:latin typeface="+mn-ea"/>
              </a:rPr>
              <a:t>시스템 구축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농산물유통정보</a:t>
            </a:r>
            <a:r>
              <a:rPr lang="en-US" altLang="ko-KR" sz="900" dirty="0" smtClean="0">
                <a:latin typeface="+mn-ea"/>
              </a:rPr>
              <a:t> </a:t>
            </a:r>
            <a:r>
              <a:rPr lang="ko-KR" altLang="en-US" sz="900" dirty="0" smtClean="0">
                <a:latin typeface="+mn-ea"/>
              </a:rPr>
              <a:t>시스템 구축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29058" y="2544067"/>
            <a:ext cx="35719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900" dirty="0" smtClean="0">
                <a:latin typeface="+mn-ea"/>
              </a:rPr>
              <a:t>농수산물유통공사 </a:t>
            </a:r>
            <a:r>
              <a:rPr lang="en-US" altLang="ko-KR" sz="900" dirty="0" smtClean="0">
                <a:latin typeface="+mn-ea"/>
              </a:rPr>
              <a:t>- </a:t>
            </a:r>
            <a:r>
              <a:rPr lang="ko-KR" altLang="en-US" sz="900" dirty="0" smtClean="0">
                <a:latin typeface="+mn-ea"/>
              </a:rPr>
              <a:t>산지유통시설 </a:t>
            </a:r>
            <a:r>
              <a:rPr lang="en-US" altLang="ko-KR" sz="900" dirty="0" smtClean="0">
                <a:latin typeface="+mn-ea"/>
              </a:rPr>
              <a:t>DB </a:t>
            </a:r>
            <a:r>
              <a:rPr lang="ko-KR" altLang="en-US" sz="900" dirty="0" smtClean="0">
                <a:latin typeface="+mn-ea"/>
              </a:rPr>
              <a:t>시스템 구축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국립독성연구원 </a:t>
            </a:r>
            <a:r>
              <a:rPr lang="en-US" altLang="ko-KR" sz="900" dirty="0" smtClean="0">
                <a:latin typeface="+mn-ea"/>
              </a:rPr>
              <a:t>– </a:t>
            </a:r>
            <a:r>
              <a:rPr lang="ko-KR" altLang="en-US" sz="900" dirty="0" smtClean="0">
                <a:latin typeface="+mn-ea"/>
              </a:rPr>
              <a:t>신약연구개발센터 </a:t>
            </a:r>
            <a:r>
              <a:rPr lang="en-US" altLang="ko-KR" sz="900" dirty="0" smtClean="0">
                <a:latin typeface="+mn-ea"/>
              </a:rPr>
              <a:t>R&amp;D </a:t>
            </a:r>
            <a:r>
              <a:rPr lang="ko-KR" altLang="en-US" sz="900" dirty="0" smtClean="0">
                <a:latin typeface="+mn-ea"/>
              </a:rPr>
              <a:t>시스템 구축</a:t>
            </a:r>
            <a:endParaRPr lang="en-US" altLang="ko-KR" sz="900" dirty="0" smtClean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9058" y="3596303"/>
            <a:ext cx="37862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농수산물유통공사 </a:t>
            </a:r>
            <a:r>
              <a:rPr lang="en-US" altLang="ko-KR" sz="900" dirty="0" smtClean="0">
                <a:latin typeface="+mn-ea"/>
              </a:rPr>
              <a:t>- </a:t>
            </a:r>
            <a:r>
              <a:rPr lang="ko-KR" altLang="en-US" sz="900" dirty="0" smtClean="0">
                <a:latin typeface="+mn-ea"/>
              </a:rPr>
              <a:t>무역정보 시스템 구축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 err="1" smtClean="0">
                <a:latin typeface="+mn-ea"/>
              </a:rPr>
              <a:t>aT</a:t>
            </a:r>
            <a:r>
              <a:rPr lang="ko-KR" altLang="en-US" sz="900" dirty="0" smtClean="0">
                <a:latin typeface="+mn-ea"/>
              </a:rPr>
              <a:t>센터 </a:t>
            </a:r>
            <a:r>
              <a:rPr lang="en-US" altLang="ko-KR" sz="900" dirty="0" smtClean="0">
                <a:latin typeface="+mn-ea"/>
              </a:rPr>
              <a:t>– </a:t>
            </a:r>
            <a:r>
              <a:rPr lang="ko-KR" altLang="en-US" sz="900" dirty="0" smtClean="0">
                <a:latin typeface="+mn-ea"/>
              </a:rPr>
              <a:t>회의실예약시스템 구축</a:t>
            </a:r>
            <a:endParaRPr lang="en-US" altLang="ko-KR" sz="900" dirty="0" smtClean="0"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9058" y="4344738"/>
            <a:ext cx="2891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선박검사기술협회 </a:t>
            </a:r>
            <a:r>
              <a:rPr lang="en-US" altLang="ko-KR" sz="900" dirty="0" smtClean="0">
                <a:latin typeface="+mn-ea"/>
              </a:rPr>
              <a:t>– </a:t>
            </a:r>
            <a:r>
              <a:rPr lang="ko-KR" altLang="en-US" sz="900" dirty="0" smtClean="0">
                <a:latin typeface="+mn-ea"/>
              </a:rPr>
              <a:t>선박이력조회시스템 구축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부천시 </a:t>
            </a:r>
            <a:r>
              <a:rPr lang="en-US" altLang="ko-KR" sz="900" dirty="0" smtClean="0">
                <a:latin typeface="+mn-ea"/>
              </a:rPr>
              <a:t>5</a:t>
            </a:r>
            <a:r>
              <a:rPr lang="ko-KR" altLang="en-US" sz="900" dirty="0" err="1" smtClean="0">
                <a:latin typeface="+mn-ea"/>
              </a:rPr>
              <a:t>대문화사업</a:t>
            </a:r>
            <a:r>
              <a:rPr lang="ko-KR" altLang="en-US" sz="900" dirty="0" smtClean="0">
                <a:latin typeface="+mn-ea"/>
              </a:rPr>
              <a:t> </a:t>
            </a:r>
            <a:r>
              <a:rPr lang="en-US" altLang="ko-KR" sz="900" dirty="0" smtClean="0">
                <a:latin typeface="+mn-ea"/>
              </a:rPr>
              <a:t>- CMS </a:t>
            </a:r>
            <a:r>
              <a:rPr lang="ko-KR" altLang="en-US" sz="900" dirty="0" smtClean="0">
                <a:latin typeface="+mn-ea"/>
              </a:rPr>
              <a:t>구축</a:t>
            </a:r>
            <a:endParaRPr lang="en-US" altLang="ko-KR" sz="900" dirty="0" smtClean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9058" y="1844824"/>
            <a:ext cx="35719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한국공항공사 </a:t>
            </a:r>
            <a:r>
              <a:rPr lang="en-US" altLang="ko-KR" sz="900" dirty="0" smtClean="0">
                <a:latin typeface="+mn-ea"/>
              </a:rPr>
              <a:t>– One-pass </a:t>
            </a:r>
            <a:r>
              <a:rPr lang="ko-KR" altLang="en-US" sz="900" dirty="0" smtClean="0">
                <a:latin typeface="+mn-ea"/>
              </a:rPr>
              <a:t>탐승시스템 구축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한국무역협회 </a:t>
            </a:r>
            <a:r>
              <a:rPr lang="en-US" altLang="ko-KR" sz="900" dirty="0" smtClean="0">
                <a:latin typeface="+mn-ea"/>
              </a:rPr>
              <a:t>- </a:t>
            </a:r>
            <a:r>
              <a:rPr lang="ko-KR" altLang="en-US" sz="900" dirty="0" smtClean="0">
                <a:latin typeface="+mn-ea"/>
              </a:rPr>
              <a:t>무역거래알선</a:t>
            </a:r>
            <a:r>
              <a:rPr lang="en-US" altLang="ko-KR" sz="900" dirty="0" smtClean="0">
                <a:latin typeface="+mn-ea"/>
              </a:rPr>
              <a:t>(B2B)</a:t>
            </a:r>
            <a:r>
              <a:rPr lang="ko-KR" altLang="en-US" sz="900" dirty="0" smtClean="0">
                <a:latin typeface="+mn-ea"/>
              </a:rPr>
              <a:t>시스템 구축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서초구청 </a:t>
            </a:r>
            <a:r>
              <a:rPr lang="en-US" altLang="ko-KR" sz="900" dirty="0" smtClean="0">
                <a:latin typeface="+mn-ea"/>
              </a:rPr>
              <a:t>– </a:t>
            </a:r>
            <a:r>
              <a:rPr lang="ko-KR" altLang="en-US" sz="900" dirty="0" smtClean="0">
                <a:latin typeface="+mn-ea"/>
              </a:rPr>
              <a:t>통합민원정보 검색 및 예약 시스템 구축</a:t>
            </a:r>
            <a:endParaRPr lang="en-US" altLang="ko-KR" sz="900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85749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Verdana" pitchFamily="34" charset="0"/>
              </a:rPr>
              <a:t>THANK YOU</a:t>
            </a:r>
            <a:endParaRPr lang="ko-KR" altLang="en-US" sz="3200" b="1" dirty="0">
              <a:latin typeface="Verdana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285852" y="1484999"/>
            <a:ext cx="7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50" dirty="0" smtClean="0">
                <a:latin typeface="Verdana" pitchFamily="34" charset="0"/>
              </a:rPr>
              <a:t>UX process</a:t>
            </a:r>
          </a:p>
        </p:txBody>
      </p:sp>
      <p:pic>
        <p:nvPicPr>
          <p:cNvPr id="43" name="그림 42" descr="uxd_6step_process.jpg"/>
          <p:cNvPicPr>
            <a:picLocks noChangeAspect="1"/>
          </p:cNvPicPr>
          <p:nvPr/>
        </p:nvPicPr>
        <p:blipFill>
          <a:blip r:embed="rId2" cstate="print"/>
          <a:srcRect t="63542"/>
          <a:stretch>
            <a:fillRect/>
          </a:stretch>
        </p:blipFill>
        <p:spPr>
          <a:xfrm>
            <a:off x="4429124" y="3874566"/>
            <a:ext cx="4310819" cy="230900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285852" y="1985065"/>
            <a:ext cx="75009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rgbClr val="A82222"/>
                </a:solidFill>
              </a:rPr>
              <a:t>“Six step process” </a:t>
            </a:r>
            <a:r>
              <a:rPr lang="ko-KR" altLang="en-US" sz="1100" dirty="0" err="1" smtClean="0"/>
              <a:t>메이젠은</a:t>
            </a:r>
            <a:r>
              <a:rPr lang="ko-KR" altLang="en-US" sz="1100" dirty="0" smtClean="0"/>
              <a:t> 웹사이트 구축에 있어 </a:t>
            </a:r>
            <a:r>
              <a:rPr lang="en-US" altLang="ko-KR" sz="1100" dirty="0" smtClean="0"/>
              <a:t>UX </a:t>
            </a:r>
            <a:r>
              <a:rPr lang="ko-KR" altLang="en-US" sz="1100" dirty="0" smtClean="0"/>
              <a:t>컨설팅을 기반으로 합니다</a:t>
            </a:r>
            <a:r>
              <a:rPr lang="en-US" altLang="ko-KR" sz="1100" dirty="0" smtClean="0"/>
              <a:t>.</a:t>
            </a:r>
            <a:endParaRPr lang="ko-KR" altLang="en-US" sz="1100" dirty="0" smtClean="0"/>
          </a:p>
        </p:txBody>
      </p:sp>
      <p:pic>
        <p:nvPicPr>
          <p:cNvPr id="6" name="그림 5" descr="uxd_6step_process_r.jpg"/>
          <p:cNvPicPr>
            <a:picLocks noChangeAspect="1"/>
          </p:cNvPicPr>
          <p:nvPr/>
        </p:nvPicPr>
        <p:blipFill>
          <a:blip r:embed="rId3" cstate="print"/>
          <a:srcRect b="37500"/>
          <a:stretch>
            <a:fillRect/>
          </a:stretch>
        </p:blipFill>
        <p:spPr>
          <a:xfrm>
            <a:off x="1214414" y="3379816"/>
            <a:ext cx="3111976" cy="2857496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287422" y="958484"/>
            <a:ext cx="1423788" cy="454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“Solutions”</a:t>
            </a:r>
            <a:endParaRPr lang="en-US" altLang="ko-KR" b="1" dirty="0"/>
          </a:p>
        </p:txBody>
      </p:sp>
      <p:sp>
        <p:nvSpPr>
          <p:cNvPr id="2" name="직사각형 1"/>
          <p:cNvSpPr/>
          <p:nvPr/>
        </p:nvSpPr>
        <p:spPr>
          <a:xfrm>
            <a:off x="8244408" y="6093296"/>
            <a:ext cx="542434" cy="144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4529" y="1393612"/>
            <a:ext cx="7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50" dirty="0" smtClean="0">
                <a:latin typeface="Verdana" pitchFamily="34" charset="0"/>
              </a:rPr>
              <a:t>Portfolio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76192" y="1935991"/>
            <a:ext cx="2000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800" b="1" dirty="0" smtClean="0">
                <a:latin typeface="+mn-ea"/>
              </a:rPr>
              <a:t>2012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한국의 김치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한국의 인삼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한국공항공사 및 전국</a:t>
            </a:r>
            <a:r>
              <a:rPr lang="en-US" altLang="ko-KR" sz="800" dirty="0">
                <a:latin typeface="+mn-ea"/>
              </a:rPr>
              <a:t>14</a:t>
            </a:r>
            <a:r>
              <a:rPr lang="ko-KR" altLang="en-US" sz="800" dirty="0">
                <a:latin typeface="+mn-ea"/>
              </a:rPr>
              <a:t>개 공항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선박검사기술협회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농산물유통정보</a:t>
            </a:r>
            <a:r>
              <a:rPr lang="en-US" altLang="ko-KR" sz="800" dirty="0">
                <a:latin typeface="+mn-ea"/>
              </a:rPr>
              <a:t>-KAMIS-2</a:t>
            </a:r>
            <a:r>
              <a:rPr lang="ko-KR" altLang="en-US" sz="800" dirty="0">
                <a:latin typeface="+mn-ea"/>
              </a:rPr>
              <a:t>차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부천시 </a:t>
            </a:r>
            <a:r>
              <a:rPr lang="en-US" altLang="ko-KR" sz="800" dirty="0">
                <a:latin typeface="+mn-ea"/>
              </a:rPr>
              <a:t>5</a:t>
            </a:r>
            <a:r>
              <a:rPr lang="ko-KR" altLang="en-US" sz="800" dirty="0" err="1">
                <a:latin typeface="+mn-ea"/>
              </a:rPr>
              <a:t>대문화사업</a:t>
            </a:r>
            <a:r>
              <a:rPr lang="ko-KR" altLang="en-US" sz="800" dirty="0">
                <a:latin typeface="+mn-ea"/>
              </a:rPr>
              <a:t> </a:t>
            </a:r>
            <a:r>
              <a:rPr lang="en-US" altLang="ko-KR" sz="800" dirty="0">
                <a:latin typeface="+mn-ea"/>
              </a:rPr>
              <a:t>CMS </a:t>
            </a:r>
            <a:r>
              <a:rPr lang="ko-KR" altLang="en-US" sz="800" dirty="0">
                <a:latin typeface="+mn-ea"/>
              </a:rPr>
              <a:t>구축</a:t>
            </a:r>
          </a:p>
          <a:p>
            <a:pPr>
              <a:lnSpc>
                <a:spcPct val="150000"/>
              </a:lnSpc>
            </a:pPr>
            <a:r>
              <a:rPr lang="ko-KR" altLang="en-US" sz="800" dirty="0" err="1">
                <a:latin typeface="+mn-ea"/>
              </a:rPr>
              <a:t>부천예총</a:t>
            </a:r>
            <a:r>
              <a:rPr lang="ko-KR" altLang="en-US" sz="800" dirty="0">
                <a:latin typeface="+mn-ea"/>
              </a:rPr>
              <a:t> 홈페이지</a:t>
            </a:r>
          </a:p>
          <a:p>
            <a:pPr>
              <a:lnSpc>
                <a:spcPct val="150000"/>
              </a:lnSpc>
            </a:pPr>
            <a:r>
              <a:rPr lang="en-US" altLang="ko-KR" sz="800" dirty="0">
                <a:latin typeface="+mn-ea"/>
              </a:rPr>
              <a:t>FISAF </a:t>
            </a:r>
            <a:r>
              <a:rPr lang="ko-KR" altLang="en-US" sz="800" dirty="0">
                <a:latin typeface="+mn-ea"/>
              </a:rPr>
              <a:t>홈페이지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5112" y="1937504"/>
            <a:ext cx="1129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800" b="1" dirty="0" smtClean="0">
                <a:latin typeface="+mn-ea"/>
              </a:rPr>
              <a:t>2013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삼성카드</a:t>
            </a:r>
          </a:p>
          <a:p>
            <a:pPr>
              <a:lnSpc>
                <a:spcPct val="150000"/>
              </a:lnSpc>
            </a:pPr>
            <a:r>
              <a:rPr lang="ko-KR" altLang="en-US" sz="800" dirty="0" err="1" smtClean="0">
                <a:latin typeface="+mn-ea"/>
              </a:rPr>
              <a:t>롯데손해보험</a:t>
            </a:r>
            <a:endParaRPr lang="ko-KR" altLang="en-US" sz="8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현대라이프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한식재단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농수산식품유통공사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한국무역협회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농협중앙회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대외경제정책연구원</a:t>
            </a:r>
          </a:p>
          <a:p>
            <a:pPr>
              <a:lnSpc>
                <a:spcPct val="150000"/>
              </a:lnSpc>
            </a:pPr>
            <a:r>
              <a:rPr lang="ko-KR" altLang="en-US" sz="800" dirty="0" err="1">
                <a:latin typeface="+mn-ea"/>
              </a:rPr>
              <a:t>숭의여자대학교</a:t>
            </a:r>
            <a:endParaRPr lang="ko-KR" altLang="en-US" sz="8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한국공항공사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극지연구소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latin typeface="+mn-ea"/>
              </a:rPr>
              <a:t>외교통상부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7904" y="1937504"/>
            <a:ext cx="13681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800" b="1" dirty="0" smtClean="0">
                <a:latin typeface="+mn-ea"/>
              </a:rPr>
              <a:t>2014~5</a:t>
            </a:r>
          </a:p>
          <a:p>
            <a:pPr>
              <a:lnSpc>
                <a:spcPct val="150000"/>
              </a:lnSpc>
            </a:pPr>
            <a:r>
              <a:rPr lang="ko-KR" altLang="en-US" sz="800" dirty="0" smtClean="0">
                <a:latin typeface="+mn-ea"/>
              </a:rPr>
              <a:t>한식재단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smtClean="0">
                <a:latin typeface="+mn-ea"/>
              </a:rPr>
              <a:t>정보통신정책연구원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err="1" smtClean="0">
                <a:latin typeface="+mn-ea"/>
              </a:rPr>
              <a:t>현대하이라이프손해사정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err="1">
                <a:latin typeface="+mn-ea"/>
              </a:rPr>
              <a:t>신한캐피탈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smtClean="0">
                <a:latin typeface="+mn-ea"/>
              </a:rPr>
              <a:t>극지연구소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smtClean="0">
                <a:latin typeface="+mn-ea"/>
              </a:rPr>
              <a:t>동부화재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800" dirty="0">
                <a:latin typeface="+mn-ea"/>
              </a:rPr>
              <a:t>GDOC</a:t>
            </a:r>
            <a:r>
              <a:rPr lang="ko-KR" altLang="en-US" sz="800" dirty="0">
                <a:latin typeface="+mn-ea"/>
              </a:rPr>
              <a:t>전자문서함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smtClean="0">
                <a:latin typeface="+mn-ea"/>
              </a:rPr>
              <a:t>한국농수산식품유통공사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err="1" smtClean="0">
                <a:latin typeface="+mn-ea"/>
              </a:rPr>
              <a:t>농협인터넷뱅킹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smtClean="0">
                <a:latin typeface="+mn-ea"/>
              </a:rPr>
              <a:t>대외경제정책연구원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smtClean="0">
                <a:latin typeface="+mn-ea"/>
              </a:rPr>
              <a:t>과학창의재단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smtClean="0">
                <a:latin typeface="+mn-ea"/>
              </a:rPr>
              <a:t>현대카드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err="1" smtClean="0">
                <a:latin typeface="+mn-ea"/>
              </a:rPr>
              <a:t>현대캐피탈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800" dirty="0" err="1" smtClean="0">
                <a:latin typeface="+mn-ea"/>
              </a:rPr>
              <a:t>싱싱장터</a:t>
            </a:r>
            <a:r>
              <a:rPr lang="ko-KR" altLang="en-US" sz="800" dirty="0" smtClean="0">
                <a:latin typeface="+mn-ea"/>
              </a:rPr>
              <a:t> </a:t>
            </a: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800" dirty="0" err="1" smtClean="0">
                <a:latin typeface="+mn-ea"/>
              </a:rPr>
              <a:t>aT</a:t>
            </a:r>
            <a:r>
              <a:rPr lang="ko-KR" altLang="en-US" sz="800" dirty="0" smtClean="0">
                <a:latin typeface="+mn-ea"/>
              </a:rPr>
              <a:t>센터</a:t>
            </a:r>
            <a:endParaRPr lang="en-US" altLang="ko-KR" sz="800" dirty="0"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9632" y="1937504"/>
            <a:ext cx="239280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900" b="1" dirty="0" smtClean="0">
                <a:latin typeface="+mn-ea"/>
              </a:rPr>
              <a:t>2016~18</a:t>
            </a:r>
            <a:endParaRPr lang="en-US" altLang="ko-KR" sz="9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군인공제회 </a:t>
            </a:r>
            <a:r>
              <a:rPr lang="en-US" altLang="ko-KR" sz="900" dirty="0" smtClean="0">
                <a:latin typeface="+mn-ea"/>
              </a:rPr>
              <a:t>CC</a:t>
            </a:r>
          </a:p>
          <a:p>
            <a:pPr>
              <a:lnSpc>
                <a:spcPct val="150000"/>
              </a:lnSpc>
            </a:pPr>
            <a:r>
              <a:rPr lang="ko-KR" altLang="en-US" sz="900" dirty="0" err="1" smtClean="0">
                <a:latin typeface="+mn-ea"/>
              </a:rPr>
              <a:t>롯데손해보험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err="1" smtClean="0">
                <a:latin typeface="+mn-ea"/>
              </a:rPr>
              <a:t>더케이손해보험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동부화재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err="1" smtClean="0">
                <a:latin typeface="+mn-ea"/>
              </a:rPr>
              <a:t>현대하이라이프손해사정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err="1" smtClean="0">
                <a:latin typeface="+mn-ea"/>
              </a:rPr>
              <a:t>농협인터넷뱅킹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현대카드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err="1" smtClean="0">
                <a:latin typeface="+mn-ea"/>
              </a:rPr>
              <a:t>현대캐피탈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현대홈쇼핑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 smtClean="0">
                <a:latin typeface="+mn-ea"/>
              </a:rPr>
              <a:t>SI1</a:t>
            </a:r>
            <a:r>
              <a:rPr lang="ko-KR" altLang="en-US" sz="900" dirty="0" err="1" smtClean="0">
                <a:latin typeface="+mn-ea"/>
              </a:rPr>
              <a:t>안심모바일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err="1" smtClean="0">
                <a:latin typeface="+mn-ea"/>
              </a:rPr>
              <a:t>블랙야크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err="1" smtClean="0">
                <a:latin typeface="+mn-ea"/>
              </a:rPr>
              <a:t>마운티아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정보통신정책연구원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 smtClean="0">
                <a:latin typeface="+mn-ea"/>
              </a:rPr>
              <a:t>GDOC</a:t>
            </a:r>
            <a:r>
              <a:rPr lang="ko-KR" altLang="en-US" sz="900" dirty="0">
                <a:latin typeface="+mn-ea"/>
              </a:rPr>
              <a:t>전자문서함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한국농수산식품유통공사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err="1" smtClean="0">
                <a:latin typeface="+mn-ea"/>
              </a:rPr>
              <a:t>농협인터넷뱅킹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대외경제정책연구원</a:t>
            </a:r>
            <a:endParaRPr lang="en-US" altLang="ko-KR" sz="9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latin typeface="+mn-ea"/>
              </a:rPr>
              <a:t>과학창의재단</a:t>
            </a:r>
            <a:endParaRPr lang="ko-KR" altLang="en-US" sz="90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10146</TotalTime>
  <Words>1329</Words>
  <Application>Microsoft Office PowerPoint</Application>
  <PresentationFormat>화면 슬라이드 쇼(4:3)</PresentationFormat>
  <Paragraphs>423</Paragraphs>
  <Slides>74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74</vt:i4>
      </vt:variant>
    </vt:vector>
  </HeadingPairs>
  <TitlesOfParts>
    <vt:vector size="7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kjwkor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kjwkor</dc:creator>
  <cp:lastModifiedBy>CEO_PC</cp:lastModifiedBy>
  <cp:revision>356</cp:revision>
  <cp:lastPrinted>2017-04-19T09:39:58Z</cp:lastPrinted>
  <dcterms:created xsi:type="dcterms:W3CDTF">2009-03-13T03:55:50Z</dcterms:created>
  <dcterms:modified xsi:type="dcterms:W3CDTF">2018-11-27T07:19:45Z</dcterms:modified>
</cp:coreProperties>
</file>